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4" r:id="rId12"/>
    <p:sldId id="293" r:id="rId13"/>
    <p:sldId id="296" r:id="rId14"/>
    <p:sldId id="297" r:id="rId15"/>
    <p:sldId id="298" r:id="rId16"/>
    <p:sldId id="295" r:id="rId17"/>
    <p:sldId id="30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20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19559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5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:Hypertext</a:t>
            </a:r>
            <a:r>
              <a:rPr lang="ar-SA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sz="3200" b="1" dirty="0" smtClean="0"/>
              <a:t>النص المتشعّب يعني أن بعض النصوص في مستند لغة ترميز النص المتشعّب تحمل رابطاً إلى موقع مختلف، والذي يمكن أن يكون في نفس الصفحة أو صفحة أخرى.</a:t>
            </a:r>
            <a:endParaRPr lang="en-US" sz="3200" b="1" dirty="0" smtClean="0"/>
          </a:p>
          <a:p>
            <a:pPr algn="just" rtl="1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Markup</a:t>
            </a:r>
            <a:r>
              <a:rPr lang="ar-SA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sz="3200" b="1" dirty="0" smtClean="0"/>
              <a:t>تعني أن أجزاء معينة من المستند يتم ترميزها للإشارة إلى كيفية عرضها بواسطة متصفح الويب على جهاز المستخدم.</a:t>
            </a:r>
          </a:p>
          <a:p>
            <a:pPr algn="just" rtl="1">
              <a:lnSpc>
                <a:spcPct val="150000"/>
              </a:lnSpc>
            </a:pPr>
            <a:endParaRPr lang="ar-SA" sz="1600" b="1" dirty="0" smtClean="0"/>
          </a:p>
          <a:p>
            <a:pPr algn="just" rtl="1">
              <a:lnSpc>
                <a:spcPct val="150000"/>
              </a:lnSpc>
            </a:pPr>
            <a:r>
              <a:rPr lang="ar-SA" sz="3200" b="1" dirty="0" smtClean="0"/>
              <a:t>تتألف لغة ترميز النص المتشعب (</a:t>
            </a:r>
            <a:r>
              <a:rPr lang="en-US" sz="3200" b="1" dirty="0" smtClean="0"/>
              <a:t>HTML</a:t>
            </a:r>
            <a:r>
              <a:rPr lang="ar-SA" sz="3200" b="1" dirty="0" smtClean="0"/>
              <a:t>) من مجموعة علامات (</a:t>
            </a:r>
            <a:r>
              <a:rPr lang="en-US" sz="3200" b="1" dirty="0" smtClean="0"/>
              <a:t>tags</a:t>
            </a:r>
            <a:r>
              <a:rPr lang="ar-SA" sz="3200" b="1" dirty="0" smtClean="0"/>
              <a:t>) توضع حول العناصر المكونة لمستند لغة ترميز النص المتشعّب.</a:t>
            </a:r>
            <a:endParaRPr lang="en-US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7144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 rtl="1">
              <a:lnSpc>
                <a:spcPct val="150000"/>
              </a:lnSpc>
              <a:buFont typeface="+mj-lt"/>
              <a:buAutoNum type="arabicPeriod" startAt="2"/>
            </a:pPr>
            <a:r>
              <a:rPr lang="en-US" sz="2800" b="1" dirty="0" smtClean="0"/>
              <a:t>:JavaScript / Jscript </a:t>
            </a:r>
            <a:r>
              <a:rPr lang="ar-SA" sz="2800" b="1" dirty="0" smtClean="0"/>
              <a:t> هي لغة برمجة تسخدم لتطوير برمجيات انترنت تعمل بصورة عامة على مستوى متصفح الويب. كما انه يمكن استخدامها على مستوى مخدم/خادم الويب.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2"/>
            </a:pPr>
            <a:r>
              <a:rPr lang="ar-SA" sz="2800" b="1" dirty="0" smtClean="0"/>
              <a:t>جافا (</a:t>
            </a:r>
            <a:r>
              <a:rPr lang="en-US" sz="2800" b="1" dirty="0" smtClean="0"/>
              <a:t>Java</a:t>
            </a:r>
            <a:r>
              <a:rPr lang="ar-SA" sz="2800" b="1" dirty="0" smtClean="0"/>
              <a:t>): هي لغة برمجة قوية للغاية تستخدم على الإنترنت في شكل تطبيقات صغيرة مضمنة في صفحة الرئيسية المصممة بواسطة الـ </a:t>
            </a:r>
            <a:r>
              <a:rPr lang="en-US" sz="2800" b="1" dirty="0" smtClean="0"/>
              <a:t>HTML</a:t>
            </a:r>
            <a:r>
              <a:rPr lang="ar-SA" sz="2800" b="1" dirty="0" smtClean="0"/>
              <a:t>.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2"/>
            </a:pPr>
            <a:r>
              <a:rPr lang="en-US" sz="2800" b="1" dirty="0" smtClean="0"/>
              <a:t>(ASP) Active Server Pages</a:t>
            </a:r>
            <a:r>
              <a:rPr lang="ar-SA" sz="2800" b="1" dirty="0" smtClean="0"/>
              <a:t>: صفحات الخادم النشطة هي تقنية تم الترويج لها بواسطة مايكروسفت. تستخدم</a:t>
            </a:r>
            <a:r>
              <a:rPr lang="en-US" sz="2800" b="1" dirty="0" smtClean="0"/>
              <a:t>ASP </a:t>
            </a:r>
            <a:r>
              <a:rPr lang="ar-SA" sz="2800" b="1" dirty="0" smtClean="0"/>
              <a:t> بعض العلامات الخاصة ، والتي يمكن تضمينها في تعليمات</a:t>
            </a:r>
            <a:r>
              <a:rPr lang="en-US" sz="2800" b="1" dirty="0" smtClean="0"/>
              <a:t>HTML </a:t>
            </a:r>
            <a:r>
              <a:rPr lang="ar-SA" sz="2800" b="1" dirty="0" smtClean="0"/>
              <a:t> البرمجية ، لإنشاء صفحات ويب تفاعلية.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 rtl="1">
              <a:lnSpc>
                <a:spcPct val="150000"/>
              </a:lnSpc>
              <a:buFont typeface="+mj-lt"/>
              <a:buAutoNum type="arabicPeriod" startAt="5"/>
            </a:pPr>
            <a:r>
              <a:rPr lang="en-US" sz="2800" dirty="0" smtClean="0"/>
              <a:t>XML</a:t>
            </a:r>
            <a:r>
              <a:rPr lang="ar-SA" sz="2800" b="1" dirty="0" smtClean="0"/>
              <a:t> (</a:t>
            </a:r>
            <a:r>
              <a:rPr lang="en-US" sz="2800" b="1" dirty="0" smtClean="0"/>
              <a:t>eXtensible Markup Language</a:t>
            </a:r>
            <a:r>
              <a:rPr lang="ar-SA" sz="2800" b="1" dirty="0" smtClean="0"/>
              <a:t>) لغة الترميز القابلة للتوسعة: هي عبارة عن لغة مطورة لصفحة ويب تمكن المطورين من إنشاء علامات ترميز بصورة مختصرة. 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 startAt="5"/>
            </a:pPr>
            <a:r>
              <a:rPr lang="en-US" sz="2800" b="1" dirty="0" smtClean="0"/>
              <a:t>PHP</a:t>
            </a:r>
            <a:r>
              <a:rPr lang="ar-SA" sz="2800" b="1" dirty="0" smtClean="0"/>
              <a:t> (</a:t>
            </a:r>
            <a:r>
              <a:rPr lang="en-US" sz="2800" b="1" dirty="0" smtClean="0"/>
              <a:t>Personal Home Page</a:t>
            </a:r>
            <a:r>
              <a:rPr lang="ar-SA" sz="2800" b="1" dirty="0" smtClean="0"/>
              <a:t>): هي عبارة عن بيئة تطوير مفتوحة المصدر، تم استخدامها كبديل للـ </a:t>
            </a:r>
            <a:r>
              <a:rPr lang="en-US" sz="2800" b="1" dirty="0" smtClean="0"/>
              <a:t>ASP</a:t>
            </a:r>
            <a:r>
              <a:rPr lang="ar-SA" sz="2800" b="1" dirty="0" smtClean="0"/>
              <a:t>، وذلك لتطوير صفحات ويب تفاعلية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أنواع صفحات الويب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878008"/>
            <a:ext cx="9144000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5138" algn="just" rtl="1">
              <a:tabLst>
                <a:tab pos="465138" algn="l"/>
              </a:tabLst>
            </a:pPr>
            <a:r>
              <a:rPr lang="ar-SA" sz="2900" b="1" dirty="0" smtClean="0"/>
              <a:t>تنقسم صفحات الويب الى قسمين:</a:t>
            </a:r>
          </a:p>
          <a:p>
            <a:pPr marL="404813" indent="509588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2900" b="1" dirty="0" smtClean="0"/>
              <a:t>صفحات ثابتة (</a:t>
            </a:r>
            <a:r>
              <a:rPr lang="en-US" sz="2900" b="1" dirty="0" smtClean="0"/>
              <a:t>Static Web Page</a:t>
            </a:r>
            <a:r>
              <a:rPr lang="ar-SA" sz="2900" b="1" dirty="0" smtClean="0"/>
              <a:t>)</a:t>
            </a:r>
            <a:endParaRPr lang="en-US" sz="2900" b="1" dirty="0" smtClean="0"/>
          </a:p>
          <a:p>
            <a:pPr marL="404813" indent="509588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2900" b="1" dirty="0" smtClean="0"/>
              <a:t>صفحات تفاعلية (</a:t>
            </a:r>
            <a:r>
              <a:rPr lang="en-US" sz="2900" b="1" dirty="0" smtClean="0"/>
              <a:t>Dynamic Web Page</a:t>
            </a:r>
            <a:r>
              <a:rPr lang="ar-SA" sz="2900" b="1" dirty="0" smtClean="0"/>
              <a:t>)</a:t>
            </a:r>
          </a:p>
          <a:p>
            <a:pPr marL="404813" indent="509588" algn="just" rtl="1">
              <a:lnSpc>
                <a:spcPct val="150000"/>
              </a:lnSpc>
            </a:pPr>
            <a:endParaRPr lang="ar-SA" sz="100" b="1" dirty="0" smtClean="0"/>
          </a:p>
          <a:p>
            <a:pPr algn="just" rtl="1">
              <a:lnSpc>
                <a:spcPct val="150000"/>
              </a:lnSpc>
              <a:tabLst>
                <a:tab pos="465138" algn="l"/>
              </a:tabLst>
            </a:pPr>
            <a:r>
              <a:rPr lang="ar-SA" sz="2900" b="1" dirty="0" smtClean="0"/>
              <a:t>الصفحة الثابتة (</a:t>
            </a:r>
            <a:r>
              <a:rPr lang="en-US" sz="2900" b="1" dirty="0" smtClean="0"/>
              <a:t>Static Web Page</a:t>
            </a:r>
            <a:r>
              <a:rPr lang="ar-SA" sz="2900" b="1" dirty="0" smtClean="0"/>
              <a:t>) هي عبارة عن أي صفحة ويب يتعامل معها متصفح الانترنت كما تم تخزينها، دون إمكانية تعديلها في اللحظة المحددة. </a:t>
            </a:r>
          </a:p>
          <a:p>
            <a:pPr algn="just" rtl="1">
              <a:lnSpc>
                <a:spcPct val="150000"/>
              </a:lnSpc>
              <a:tabLst>
                <a:tab pos="465138" algn="l"/>
              </a:tabLst>
            </a:pPr>
            <a:endParaRPr lang="ar-SA" sz="200" b="1" dirty="0" smtClean="0"/>
          </a:p>
          <a:p>
            <a:pPr algn="just" rtl="1">
              <a:lnSpc>
                <a:spcPct val="150000"/>
              </a:lnSpc>
              <a:tabLst>
                <a:tab pos="465138" algn="l"/>
              </a:tabLst>
            </a:pPr>
            <a:r>
              <a:rPr lang="ar-SA" sz="2900" b="1" dirty="0" smtClean="0"/>
              <a:t>الصفحة التفاعلية (</a:t>
            </a:r>
            <a:r>
              <a:rPr lang="en-US" sz="2900" b="1" dirty="0" smtClean="0"/>
              <a:t>Dynamic Web Page</a:t>
            </a:r>
            <a:r>
              <a:rPr lang="ar-SA" sz="2900" b="1" dirty="0" smtClean="0"/>
              <a:t>) هي عبارة عن أي صفحة ويب  يتم إنشاؤها بواسطة تطبيق ويب، بحيث يسمح بتغيير محتواها في أي لحظة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أنواع صفحات الويب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878008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5138" algn="just" rtl="1">
              <a:buFont typeface="+mj-lt"/>
              <a:buAutoNum type="arabicPeriod"/>
            </a:pPr>
            <a:r>
              <a:rPr lang="ar-SA" sz="3200" b="1" dirty="0" smtClean="0"/>
              <a:t>صفحات ثابتة (</a:t>
            </a:r>
            <a:r>
              <a:rPr lang="en-US" sz="3200" b="1" dirty="0" smtClean="0"/>
              <a:t>Static Web Page</a:t>
            </a:r>
            <a:r>
              <a:rPr lang="ar-SA" sz="3200" b="1" dirty="0" smtClean="0"/>
              <a:t>)</a:t>
            </a:r>
          </a:p>
          <a:p>
            <a:pPr indent="465138" algn="just" rtl="1">
              <a:lnSpc>
                <a:spcPct val="150000"/>
              </a:lnSpc>
            </a:pPr>
            <a:r>
              <a:rPr lang="ar-SA" sz="2600" b="1" dirty="0" smtClean="0"/>
              <a:t>تتميز صفحات الويب الثابتة بالآتي:</a:t>
            </a:r>
          </a:p>
          <a:p>
            <a:pPr marL="509588" lvl="2" indent="404813" algn="just" rtl="1">
              <a:lnSpc>
                <a:spcPts val="5700"/>
              </a:lnSpc>
              <a:buFont typeface="Arial" pitchFamily="34" charset="0"/>
              <a:buChar char="•"/>
            </a:pPr>
            <a:r>
              <a:rPr lang="ar-SA" sz="2600" b="1" dirty="0" smtClean="0"/>
              <a:t>تعرض صفحات الويب الثابتة نفس المعلومات لجميع المستخدمين.</a:t>
            </a:r>
          </a:p>
          <a:p>
            <a:pPr lvl="2" indent="-449263" algn="just" rtl="1">
              <a:lnSpc>
                <a:spcPts val="5700"/>
              </a:lnSpc>
              <a:buFont typeface="Arial" pitchFamily="34" charset="0"/>
              <a:buChar char="•"/>
              <a:tabLst>
                <a:tab pos="914400" algn="l"/>
              </a:tabLst>
            </a:pPr>
            <a:r>
              <a:rPr lang="ar-SA" sz="2600" b="1" dirty="0" smtClean="0"/>
              <a:t>صفحات الويب الثابتة هي عبارة مستندات</a:t>
            </a:r>
            <a:r>
              <a:rPr lang="en-US" sz="2600" b="1" dirty="0" smtClean="0"/>
              <a:t>HTML </a:t>
            </a:r>
            <a:r>
              <a:rPr lang="ar-SA" sz="2600" b="1" dirty="0" smtClean="0"/>
              <a:t> يتم تخزينها كملفات ويتم إتاحتها بواسطة خادم الويب عبر بروتوكول نقل النص التشعبي (</a:t>
            </a:r>
            <a:r>
              <a:rPr lang="en-US" sz="2600" b="1" dirty="0" smtClean="0"/>
              <a:t>HTTP</a:t>
            </a:r>
            <a:r>
              <a:rPr lang="ar-SA" sz="2600" b="1" dirty="0" smtClean="0"/>
              <a:t>).</a:t>
            </a:r>
          </a:p>
          <a:p>
            <a:pPr lvl="2" indent="-449263" algn="just" rtl="1">
              <a:lnSpc>
                <a:spcPts val="5700"/>
              </a:lnSpc>
              <a:buFont typeface="Arial" pitchFamily="34" charset="0"/>
              <a:buChar char="•"/>
              <a:tabLst>
                <a:tab pos="914400" algn="l"/>
              </a:tabLst>
            </a:pPr>
            <a:r>
              <a:rPr lang="ar-SA" sz="2600" b="1" dirty="0" smtClean="0"/>
              <a:t>صفحات الويب الثابتة بسيطة للغاية في التصميم وغنية بالمعلومات. ويتطلب إنشاء محتوى المواقع الثابتة على مستوى عالٍ من الخبرة الفنية.</a:t>
            </a:r>
          </a:p>
          <a:p>
            <a:pPr lvl="2" indent="-449263" algn="just" rtl="1">
              <a:lnSpc>
                <a:spcPts val="5700"/>
              </a:lnSpc>
              <a:buFont typeface="Arial" pitchFamily="34" charset="0"/>
              <a:buChar char="•"/>
              <a:tabLst>
                <a:tab pos="914400" algn="l"/>
              </a:tabLst>
            </a:pPr>
            <a:r>
              <a:rPr lang="ar-SA" sz="2600" b="1" dirty="0" smtClean="0"/>
              <a:t>تصميم صفحات الويب الثابتة لاتحتاج الى مهارة برمجية عالية.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أنواع صفحات الويب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878008"/>
            <a:ext cx="9144000" cy="531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5138" algn="just" rtl="1">
              <a:lnSpc>
                <a:spcPct val="150000"/>
              </a:lnSpc>
              <a:buFont typeface="+mj-lt"/>
              <a:buAutoNum type="arabicPeriod" startAt="2"/>
            </a:pPr>
            <a:r>
              <a:rPr lang="ar-SA" sz="3200" b="1" dirty="0" smtClean="0"/>
              <a:t>الصفحات التفاعلية (</a:t>
            </a:r>
            <a:r>
              <a:rPr lang="en-US" sz="3200" b="1" dirty="0" smtClean="0"/>
              <a:t>Dynamic Web Page</a:t>
            </a:r>
            <a:r>
              <a:rPr lang="ar-SA" sz="3200" b="1" dirty="0" smtClean="0"/>
              <a:t>)</a:t>
            </a:r>
          </a:p>
          <a:p>
            <a:pPr indent="465138" algn="just" rtl="1">
              <a:lnSpc>
                <a:spcPts val="5000"/>
              </a:lnSpc>
            </a:pPr>
            <a:r>
              <a:rPr lang="ar-SA" sz="2600" b="1" dirty="0" smtClean="0"/>
              <a:t>تتميز صفحات الويب التفاعلية بالآتي:</a:t>
            </a:r>
          </a:p>
          <a:p>
            <a:pPr marL="914400" indent="-449263" algn="just" rtl="1">
              <a:lnSpc>
                <a:spcPts val="5000"/>
              </a:lnSpc>
              <a:buFont typeface="Arial" pitchFamily="34" charset="0"/>
              <a:buChar char="•"/>
            </a:pPr>
            <a:r>
              <a:rPr lang="ar-SA" sz="2600" b="1" dirty="0" smtClean="0"/>
              <a:t>محتوى صفحات الويب التفاعلية متجدد (المحتوى/التخطيط)، ويتم عرضه بصورة مختلفة من مستخدم لآخر.</a:t>
            </a:r>
          </a:p>
          <a:p>
            <a:pPr marL="914400" indent="-449263" algn="just" rtl="1">
              <a:lnSpc>
                <a:spcPts val="5000"/>
              </a:lnSpc>
              <a:buFont typeface="Arial" pitchFamily="34" charset="0"/>
              <a:buChar char="•"/>
            </a:pPr>
            <a:r>
              <a:rPr lang="ar-SA" sz="2600" b="1" dirty="0" smtClean="0"/>
              <a:t>يتم تحديث محتوى صفحات الويب بصورة مرنة من حسب الحاجة لتغيير محتوى الصحفة.</a:t>
            </a:r>
          </a:p>
          <a:p>
            <a:pPr marL="914400" indent="-449263" algn="just" rtl="1">
              <a:lnSpc>
                <a:spcPts val="5000"/>
              </a:lnSpc>
              <a:buFont typeface="Arial" pitchFamily="34" charset="0"/>
              <a:buChar char="•"/>
            </a:pPr>
            <a:r>
              <a:rPr lang="ar-SA" sz="2600" b="1" dirty="0" smtClean="0"/>
              <a:t>سهولة تحديث محتوى الصفحات التفاعلية من أي موقع يسهل فيه الوصول للإنترنت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76200"/>
            <a:ext cx="8843069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3300" b="1" dirty="0" smtClean="0">
                <a:solidFill>
                  <a:srgbClr val="FF0000"/>
                </a:solidFill>
              </a:rPr>
              <a:t>تطوير</a:t>
            </a:r>
            <a:r>
              <a:rPr lang="ar-SA" sz="3300" dirty="0" smtClean="0"/>
              <a:t> </a:t>
            </a:r>
            <a:r>
              <a:rPr lang="ar-SA" sz="3300" b="1" dirty="0" smtClean="0">
                <a:solidFill>
                  <a:srgbClr val="FF0000"/>
                </a:solidFill>
              </a:rPr>
              <a:t>صفحات</a:t>
            </a:r>
            <a:r>
              <a:rPr lang="ar-SA" sz="3300" dirty="0" smtClean="0"/>
              <a:t> </a:t>
            </a:r>
            <a:r>
              <a:rPr lang="ar-SA" sz="3300" b="1" dirty="0" smtClean="0">
                <a:solidFill>
                  <a:srgbClr val="FF0000"/>
                </a:solidFill>
              </a:rPr>
              <a:t>الويب</a:t>
            </a:r>
            <a:r>
              <a:rPr lang="ar-SA" sz="3300" dirty="0" smtClean="0"/>
              <a:t> </a:t>
            </a:r>
            <a:r>
              <a:rPr lang="ar-SA" sz="3300" b="1" dirty="0" smtClean="0">
                <a:solidFill>
                  <a:srgbClr val="FF0000"/>
                </a:solidFill>
              </a:rPr>
              <a:t>باستخدام تقنية لغة ترميز النص المتشعّب</a:t>
            </a:r>
          </a:p>
          <a:p>
            <a:pPr algn="ctr" rtl="1"/>
            <a:r>
              <a:rPr lang="ar-SA" sz="32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smtClean="0">
                <a:solidFill>
                  <a:srgbClr val="FF0000"/>
                </a:solidFill>
              </a:rPr>
              <a:t>HTML</a:t>
            </a:r>
            <a:endParaRPr lang="en-US" sz="3200" b="1" dirty="0" smtClean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253048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ملف لغة ترميز النص المتشعّب (</a:t>
            </a:r>
            <a:r>
              <a:rPr lang="en-US" sz="2800" b="1" dirty="0" smtClean="0"/>
              <a:t>HTML</a:t>
            </a:r>
            <a:r>
              <a:rPr lang="ar-SA" sz="2800" b="1" dirty="0" smtClean="0"/>
              <a:t>) عبارة عن ملف نصي يحتوي على مجموعة من علامات </a:t>
            </a:r>
            <a:r>
              <a:rPr lang="ar-SA" sz="2800" b="1" dirty="0" smtClean="0"/>
              <a:t>التمييز</a:t>
            </a:r>
            <a:r>
              <a:rPr lang="ar-SA" sz="2800" b="1" dirty="0" smtClean="0"/>
              <a:t> </a:t>
            </a:r>
            <a:r>
              <a:rPr lang="ar-SA" sz="2800" b="1" dirty="0" smtClean="0"/>
              <a:t>(وسم)</a:t>
            </a:r>
            <a:r>
              <a:rPr lang="ar-SA" sz="2800" b="1" dirty="0" smtClean="0"/>
              <a:t> </a:t>
            </a:r>
            <a:r>
              <a:rPr lang="ar-SA" sz="2800" b="1" dirty="0" smtClean="0"/>
              <a:t>(</a:t>
            </a:r>
            <a:r>
              <a:rPr lang="en-US" sz="2800" b="1" dirty="0" smtClean="0"/>
              <a:t>Tags</a:t>
            </a:r>
            <a:r>
              <a:rPr lang="ar-SA" sz="2800" b="1" dirty="0" smtClean="0"/>
              <a:t>).</a:t>
            </a:r>
            <a:endParaRPr lang="en-US" sz="2800" b="1" dirty="0" smtClean="0"/>
          </a:p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تدل علامات </a:t>
            </a:r>
            <a:r>
              <a:rPr lang="ar-SA" sz="2800" b="1" dirty="0" smtClean="0"/>
              <a:t>الترميز (الوسم) (</a:t>
            </a:r>
            <a:r>
              <a:rPr lang="en-US" sz="2800" b="1" dirty="0" smtClean="0"/>
              <a:t>Tags</a:t>
            </a:r>
            <a:r>
              <a:rPr lang="ar-SA" sz="2800" b="1" dirty="0" smtClean="0"/>
              <a:t>) على كيفية عرض الصفحة بواسطة متصفح الويب.</a:t>
            </a:r>
          </a:p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يمكن إنشاء ملف لغة ترميز النص المتشعّب (</a:t>
            </a:r>
            <a:r>
              <a:rPr lang="en-US" sz="2800" b="1" dirty="0" smtClean="0"/>
              <a:t>HTML</a:t>
            </a:r>
            <a:r>
              <a:rPr lang="ar-SA" sz="2800" b="1" dirty="0" smtClean="0"/>
              <a:t>) باستخدام أي محرر نصوص (على سبيل المثال المفكرة (</a:t>
            </a:r>
            <a:r>
              <a:rPr lang="en-US" sz="2800" b="1" dirty="0" smtClean="0"/>
              <a:t>notepad</a:t>
            </a:r>
            <a:r>
              <a:rPr lang="ar-SA" sz="2800" b="1" dirty="0" smtClean="0"/>
              <a:t>)).</a:t>
            </a:r>
            <a:endParaRPr lang="en-US" sz="2800" b="1" dirty="0" smtClean="0"/>
          </a:p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يجب أن ينتهي ملف لغة ترميز النص المتشعّب (</a:t>
            </a:r>
            <a:r>
              <a:rPr lang="en-US" sz="2800" b="1" dirty="0" smtClean="0"/>
              <a:t>HTML</a:t>
            </a:r>
            <a:r>
              <a:rPr lang="ar-SA" sz="2800" b="1" dirty="0" smtClean="0"/>
              <a:t>) بـاسم امتداد للملف عبارة عن"</a:t>
            </a:r>
            <a:r>
              <a:rPr lang="en-US" sz="2800" b="1" dirty="0" err="1" smtClean="0"/>
              <a:t>htm</a:t>
            </a:r>
            <a:r>
              <a:rPr lang="ar-SA" sz="2800" b="1" dirty="0" smtClean="0"/>
              <a:t>" أو"</a:t>
            </a:r>
            <a:r>
              <a:rPr lang="en-US" sz="2800" b="1" dirty="0" smtClean="0"/>
              <a:t>html</a:t>
            </a:r>
            <a:r>
              <a:rPr lang="ar-SA" sz="2800" b="1" dirty="0" smtClean="0"/>
              <a:t>".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7625" y="8644"/>
            <a:ext cx="9067800" cy="6388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rtl="1"/>
            <a:r>
              <a:rPr lang="ar-SA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بنية (شكل) ملف لغة ترميز النص المتشعّب </a:t>
            </a:r>
            <a:r>
              <a:rPr lang="en-US" sz="36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(HTML File)</a:t>
            </a:r>
            <a:endParaRPr lang="en-US" sz="36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1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تكون بنية (شكل) ملف لغة ترميز النص المتشعب على النحو التالي:</a:t>
            </a:r>
            <a:endParaRPr lang="en-US" altLang="zh-CN" sz="2800" b="1" dirty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&lt;html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 :</a:t>
            </a:r>
            <a:endParaRPr lang="en-US" altLang="zh-CN" b="1" dirty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  <a:tabLst>
                <a:tab pos="465138" algn="l"/>
              </a:tabLst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head&gt;</a:t>
            </a:r>
          </a:p>
          <a:p>
            <a:pPr algn="just">
              <a:lnSpc>
                <a:spcPts val="5300"/>
              </a:lnSpc>
              <a:tabLst>
                <a:tab pos="914400" algn="l"/>
              </a:tabLst>
            </a:pPr>
            <a:r>
              <a:rPr lang="ar-SA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title&gt;</a:t>
            </a:r>
            <a:r>
              <a:rPr lang="en-US" altLang="zh-CN" sz="3200" b="1" i="1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Title of the page </a:t>
            </a:r>
            <a:r>
              <a:rPr lang="en-US" altLang="zh-CN" sz="3200" b="1" i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&lt;/title</a:t>
            </a:r>
            <a:r>
              <a:rPr lang="en-US" altLang="zh-CN" sz="3200" b="1" i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3200" b="1" dirty="0">
              <a:solidFill>
                <a:srgbClr val="0000FF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  <a:tabLst>
                <a:tab pos="465138" algn="l"/>
              </a:tabLst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head&gt;</a:t>
            </a:r>
          </a:p>
          <a:p>
            <a:pPr algn="just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body&gt;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is my homepage. 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</a:pPr>
            <a:r>
              <a:rPr lang="ar-SA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</a:t>
            </a:r>
            <a:r>
              <a:rPr lang="en-US" altLang="zh-CN" sz="3200" b="1" i="1" dirty="0" smtClean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b&gt;</a:t>
            </a:r>
            <a:r>
              <a:rPr lang="en-US" altLang="zh-CN" sz="2800" b="1" dirty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This text is bold</a:t>
            </a:r>
            <a:r>
              <a:rPr lang="en-US" altLang="zh-CN" sz="3200" b="1" i="1" dirty="0">
                <a:solidFill>
                  <a:srgbClr val="66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&lt;/b&gt;</a:t>
            </a:r>
            <a:r>
              <a:rPr lang="en-US" altLang="zh-CN" sz="2800" b="1" dirty="0">
                <a:solidFill>
                  <a:srgbClr val="FF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endParaRPr lang="ar-SA" altLang="zh-CN" sz="2800" b="1" dirty="0" smtClean="0">
              <a:solidFill>
                <a:srgbClr val="FF00FF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5300"/>
              </a:lnSpc>
            </a:pPr>
            <a:r>
              <a:rPr lang="ar-SA" altLang="zh-CN" sz="2800" b="1" dirty="0" smtClean="0">
                <a:solidFill>
                  <a:srgbClr val="FF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body&gt;</a:t>
            </a:r>
          </a:p>
          <a:p>
            <a:pPr algn="just"/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&lt;/html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&gt;: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477000" y="2286000"/>
            <a:ext cx="2452914" cy="1752600"/>
            <a:chOff x="6705600" y="2286000"/>
            <a:chExt cx="2452914" cy="1752600"/>
          </a:xfrm>
        </p:grpSpPr>
        <p:sp>
          <p:nvSpPr>
            <p:cNvPr id="9" name="Right Brace 8"/>
            <p:cNvSpPr/>
            <p:nvPr/>
          </p:nvSpPr>
          <p:spPr bwMode="auto">
            <a:xfrm>
              <a:off x="6705600" y="2286000"/>
              <a:ext cx="762000" cy="1752600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01114" y="2371840"/>
              <a:ext cx="205740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400" b="1" dirty="0" smtClean="0">
                  <a:latin typeface="Times New Roman" pitchFamily="18" charset="0"/>
                  <a:cs typeface="Times New Roman" pitchFamily="18" charset="0"/>
                </a:rPr>
                <a:t>يشمل معلومات لا يتم عرض على كجزء من محتويات صفحة الويب</a:t>
              </a:r>
              <a:endParaRPr lang="en-US" sz="2400" b="1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1905000" y="1404080"/>
            <a:ext cx="723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تدل علامة الترميز هذه لبداية ملف الـ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HTML</a:t>
            </a:r>
            <a:endParaRPr lang="en-US" sz="2400" dirty="0"/>
          </a:p>
        </p:txBody>
      </p:sp>
      <p:sp>
        <p:nvSpPr>
          <p:cNvPr id="12" name="Rectangle 11"/>
          <p:cNvSpPr/>
          <p:nvPr/>
        </p:nvSpPr>
        <p:spPr>
          <a:xfrm>
            <a:off x="1828800" y="5943600"/>
            <a:ext cx="731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تدل على نهاية محتوى ملف لغة ترميز النص المتشعب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2590800" y="3080480"/>
            <a:ext cx="37337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400" b="1" dirty="0" smtClean="0">
                <a:latin typeface="Times New Roman" pitchFamily="18" charset="0"/>
                <a:cs typeface="Times New Roman" pitchFamily="18" charset="0"/>
              </a:rPr>
              <a:t>عرض عنوان الصفحة الذي في أعلى الصفحة</a:t>
            </a:r>
            <a:endParaRPr lang="en-US" sz="24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4" name="Group 14"/>
          <p:cNvGrpSpPr/>
          <p:nvPr/>
        </p:nvGrpSpPr>
        <p:grpSpPr>
          <a:xfrm>
            <a:off x="5867400" y="4222230"/>
            <a:ext cx="3048000" cy="1492770"/>
            <a:chOff x="6096000" y="4267200"/>
            <a:chExt cx="2690730" cy="1492770"/>
          </a:xfrm>
        </p:grpSpPr>
        <p:sp>
          <p:nvSpPr>
            <p:cNvPr id="15" name="Right Brace 14"/>
            <p:cNvSpPr/>
            <p:nvPr/>
          </p:nvSpPr>
          <p:spPr bwMode="auto">
            <a:xfrm>
              <a:off x="6096000" y="4267200"/>
              <a:ext cx="762000" cy="1492770"/>
            </a:xfrm>
            <a:prstGeom prst="rightBrace">
              <a:avLst/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29330" y="4399610"/>
              <a:ext cx="2057400" cy="1207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400" b="1" dirty="0" smtClean="0">
                  <a:latin typeface="Times New Roman" pitchFamily="18" charset="0"/>
                  <a:cs typeface="Times New Roman" pitchFamily="18" charset="0"/>
                </a:rPr>
                <a:t>تشمل المحتويات التي يتم عرضها كمحتوى لصفحة الويب</a:t>
              </a:r>
              <a:endParaRPr lang="en-US" sz="24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981200" y="0"/>
            <a:ext cx="660148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وكيفية عملها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90922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تتم معّيرة (</a:t>
            </a:r>
            <a:r>
              <a:rPr lang="en-US" sz="2800" b="1" dirty="0" smtClean="0"/>
              <a:t>standardization</a:t>
            </a:r>
            <a:r>
              <a:rPr lang="ar-SA" sz="2800" b="1" dirty="0" smtClean="0"/>
              <a:t>) تقنيات</a:t>
            </a:r>
            <a:r>
              <a:rPr lang="ar-SA" sz="2800" dirty="0" smtClean="0"/>
              <a:t> </a:t>
            </a:r>
            <a:r>
              <a:rPr lang="ar-SA" sz="2800" b="1" dirty="0" smtClean="0"/>
              <a:t>الويب</a:t>
            </a:r>
            <a:r>
              <a:rPr lang="ar-SA" sz="2800" dirty="0" smtClean="0"/>
              <a:t> </a:t>
            </a:r>
            <a:r>
              <a:rPr lang="ar-SA" sz="2800" b="1" dirty="0" smtClean="0"/>
              <a:t>من قبل تجمع/اتحاد شبكة الويب</a:t>
            </a:r>
            <a:r>
              <a:rPr lang="ar-SA" sz="2800" dirty="0" smtClean="0"/>
              <a:t> </a:t>
            </a:r>
            <a:r>
              <a:rPr lang="ar-SA" sz="2800" b="1" dirty="0" smtClean="0"/>
              <a:t>العالمية (</a:t>
            </a:r>
            <a:r>
              <a:rPr lang="en-US" sz="2800" b="1" dirty="0" smtClean="0"/>
              <a:t>World Wide Web Consortium – W3C</a:t>
            </a:r>
            <a:r>
              <a:rPr lang="ar-SA" sz="2800" b="1" dirty="0" smtClean="0"/>
              <a:t>)، وذلك من خلال التوصية باستخدام أدوات قياسية لتطوير صفحات الويب.</a:t>
            </a:r>
          </a:p>
          <a:p>
            <a:pPr algn="just" rtl="1">
              <a:lnSpc>
                <a:spcPct val="150000"/>
              </a:lnSpc>
            </a:pPr>
            <a:r>
              <a:rPr lang="ar-SA" sz="2800" b="1" dirty="0" smtClean="0"/>
              <a:t>تتضمن توصية تجمع/اتحاد شبكة الويب</a:t>
            </a:r>
            <a:r>
              <a:rPr lang="ar-SA" sz="2800" dirty="0" smtClean="0"/>
              <a:t> </a:t>
            </a:r>
            <a:r>
              <a:rPr lang="ar-SA" sz="2800" b="1" dirty="0" smtClean="0"/>
              <a:t>العالمية استخدام:</a:t>
            </a:r>
          </a:p>
          <a:p>
            <a:pPr marL="465138" indent="-4651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ar-SA" sz="2800" b="1" dirty="0" smtClean="0"/>
              <a:t>لغة ترميز النص المتشعّب الموسعة </a:t>
            </a:r>
            <a:r>
              <a:rPr lang="en-US" sz="2800" b="1" dirty="0" smtClean="0"/>
              <a:t>XHTML </a:t>
            </a:r>
            <a:r>
              <a:rPr lang="ar-SA" sz="2800" b="1" dirty="0" smtClean="0"/>
              <a:t>.</a:t>
            </a:r>
          </a:p>
          <a:p>
            <a:pPr marL="465138" indent="-4651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ar-SA" sz="2800" b="1" dirty="0" smtClean="0"/>
              <a:t>نمط تنسيق الصفحات</a:t>
            </a:r>
            <a:r>
              <a:rPr lang="en-US" sz="2800" b="1" dirty="0" smtClean="0"/>
              <a:t>CSS </a:t>
            </a:r>
            <a:r>
              <a:rPr lang="ar-SA" sz="2800" b="1" dirty="0" smtClean="0"/>
              <a:t>.</a:t>
            </a:r>
          </a:p>
          <a:p>
            <a:pPr marL="465138" indent="-4651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b="1" dirty="0" smtClean="0"/>
              <a:t> </a:t>
            </a:r>
            <a:r>
              <a:rPr lang="ar-SA" sz="2800" b="1" dirty="0" smtClean="0"/>
              <a:t>لغة ترميز النص المتشعّب</a:t>
            </a:r>
            <a:r>
              <a:rPr lang="en-US" sz="2800" b="1" dirty="0" smtClean="0"/>
              <a:t>HTML </a:t>
            </a:r>
            <a:r>
              <a:rPr lang="ar-SA" sz="2800" b="1" dirty="0" smtClean="0"/>
              <a:t>.</a:t>
            </a:r>
            <a:r>
              <a:rPr lang="en-US" sz="2800" b="1" dirty="0" smtClean="0"/>
              <a:t> </a:t>
            </a:r>
            <a:r>
              <a:rPr lang="ar-SA" sz="2800" b="1" dirty="0" smtClean="0"/>
              <a:t>(تعتبر الآن تقنية "قديمة") </a:t>
            </a:r>
          </a:p>
          <a:p>
            <a:pPr marL="465138" indent="-465138" algn="just" rtl="1">
              <a:lnSpc>
                <a:spcPct val="150000"/>
              </a:lnSpc>
              <a:buFont typeface="Arial" pitchFamily="34" charset="0"/>
              <a:buChar char="•"/>
            </a:pPr>
            <a:r>
              <a:rPr lang="ar-SA" sz="2800" b="1" dirty="0" smtClean="0"/>
              <a:t>لغة الترميز الموسعة </a:t>
            </a:r>
            <a:r>
              <a:rPr lang="en-US" sz="2800" b="1" dirty="0" smtClean="0"/>
              <a:t>XML</a:t>
            </a:r>
            <a:r>
              <a:rPr lang="ar-SA" sz="2800" b="1" dirty="0" smtClean="0"/>
              <a:t>.</a:t>
            </a:r>
            <a:endParaRPr lang="en-US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3100" b="1" dirty="0" smtClean="0">
                <a:solidFill>
                  <a:srgbClr val="FF0000"/>
                </a:solidFill>
              </a:rPr>
              <a:t>محتوى الويب </a:t>
            </a:r>
            <a:r>
              <a:rPr lang="ar-SA" sz="3100" b="1" dirty="0" smtClean="0"/>
              <a:t>عبارة عن محتوى نصي أو مرئي أو سمعي وغيرها من أشكال تمثيل البيانات.</a:t>
            </a:r>
          </a:p>
          <a:p>
            <a:pPr algn="r" rtl="1">
              <a:lnSpc>
                <a:spcPct val="150000"/>
              </a:lnSpc>
            </a:pPr>
            <a:r>
              <a:rPr lang="ar-SA" sz="3100" b="1" dirty="0" smtClean="0"/>
              <a:t>هنالك بعض التعاريفات الهامة المرتبطة بصحفات الويب وكيفية عملها:</a:t>
            </a:r>
          </a:p>
          <a:p>
            <a:pPr algn="just" rtl="1">
              <a:lnSpc>
                <a:spcPct val="150000"/>
              </a:lnSpc>
            </a:pPr>
            <a:r>
              <a:rPr lang="ar-SA" sz="3100" b="1" dirty="0" smtClean="0">
                <a:solidFill>
                  <a:srgbClr val="FF0000"/>
                </a:solidFill>
              </a:rPr>
              <a:t>صفحة الويب</a:t>
            </a:r>
            <a:r>
              <a:rPr lang="ar-SA" sz="3100" b="1" dirty="0" smtClean="0"/>
              <a:t>: ملف نصي بسيط لا يحتوي فقط على نص ، ولكن يحتوي أيضاً مجموعة من علامات </a:t>
            </a:r>
            <a:r>
              <a:rPr lang="en-US" sz="3100" b="1" dirty="0" smtClean="0"/>
              <a:t> </a:t>
            </a:r>
            <a:r>
              <a:rPr lang="ar-SA" sz="3100" b="1" dirty="0" smtClean="0"/>
              <a:t>لغة ترميز النص المتشعّب (</a:t>
            </a:r>
            <a:r>
              <a:rPr lang="en-US" sz="3100" b="1" dirty="0" smtClean="0"/>
              <a:t>tags</a:t>
            </a:r>
            <a:r>
              <a:rPr lang="ar-SA" sz="3100" b="1" dirty="0" smtClean="0"/>
              <a:t>) التي تصف كيفية تنسيق النص عند عرضه على الشاشة</a:t>
            </a:r>
          </a:p>
          <a:p>
            <a:pPr algn="just" rtl="1">
              <a:lnSpc>
                <a:spcPct val="150000"/>
              </a:lnSpc>
            </a:pPr>
            <a:r>
              <a:rPr lang="en-US" sz="3100" b="1" dirty="0" smtClean="0">
                <a:solidFill>
                  <a:srgbClr val="FF0000"/>
                </a:solidFill>
              </a:rPr>
              <a:t>HTML</a:t>
            </a:r>
            <a:r>
              <a:rPr lang="ar-SA" sz="3100" b="1" dirty="0" smtClean="0"/>
              <a:t>: "لغة ترميز النص المتشعّب" هي لغة برمجة حاوسوب بسيطة تسخدم علامات (</a:t>
            </a:r>
            <a:r>
              <a:rPr lang="en-US" sz="3100" b="1" dirty="0" smtClean="0"/>
              <a:t>tags</a:t>
            </a:r>
            <a:r>
              <a:rPr lang="ar-SA" sz="3100" b="1" dirty="0" smtClean="0"/>
              <a:t>) تصف كيفية تنسيق محتوى الصفحة</a:t>
            </a:r>
            <a:endParaRPr lang="en-US" sz="31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متصفح الويب</a:t>
            </a:r>
            <a:r>
              <a:rPr lang="ar-SA" sz="3200" dirty="0" smtClean="0"/>
              <a:t>: </a:t>
            </a:r>
            <a:r>
              <a:rPr lang="ar-SA" sz="3200" b="1" dirty="0" smtClean="0"/>
              <a:t>هو برنامج كمبيوتر يسمح للمستخدم بتصفح صفحات الويب مثل </a:t>
            </a:r>
            <a:r>
              <a:rPr lang="en-US" sz="3200" b="1" dirty="0" smtClean="0"/>
              <a:t>Netscape </a:t>
            </a:r>
            <a:r>
              <a:rPr lang="ar-SA" sz="3200" b="1" dirty="0" smtClean="0"/>
              <a:t>، </a:t>
            </a:r>
            <a:r>
              <a:rPr lang="en-US" sz="3200" b="1" dirty="0" smtClean="0"/>
              <a:t>Mozilla Firefox</a:t>
            </a:r>
            <a:r>
              <a:rPr lang="ar-SA" sz="3200" b="1" dirty="0" smtClean="0"/>
              <a:t>، </a:t>
            </a:r>
            <a:r>
              <a:rPr lang="en-US" sz="3200" b="1" dirty="0" smtClean="0"/>
              <a:t>Google Chrome</a:t>
            </a:r>
            <a:r>
              <a:rPr lang="ar-SA" sz="3200" b="1" dirty="0" smtClean="0"/>
              <a:t> و</a:t>
            </a:r>
            <a:r>
              <a:rPr lang="en-US" sz="3200" b="1" dirty="0" smtClean="0"/>
              <a:t>Microsoft Internet Explorer</a:t>
            </a:r>
            <a:r>
              <a:rPr lang="ar-SA" sz="3200" b="1" dirty="0" smtClean="0"/>
              <a:t>، ويقوم متصف الويب بعمل الآتي: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3200" b="1" dirty="0" smtClean="0"/>
              <a:t>الاتصال بمخدم ويب على الإنترنت ومن ثم طلب صفحة معينة.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3200" b="1" dirty="0" smtClean="0"/>
              <a:t>ترجمة مجموعة علامات لغة ترميز النص المتشعّب (</a:t>
            </a:r>
            <a:r>
              <a:rPr lang="en-US" sz="3200" b="1" dirty="0" smtClean="0"/>
              <a:t>tags</a:t>
            </a:r>
            <a:r>
              <a:rPr lang="ar-SA" sz="3200" b="1" dirty="0" smtClean="0"/>
              <a:t>) داخل الصفحة المطلوبة ومن ثم عرضها حسب التنسيق المحدد وفقاً لمجموعة العلامات المستخدمة.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9557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3200" b="1" dirty="0" smtClean="0">
                <a:solidFill>
                  <a:srgbClr val="FF0000"/>
                </a:solidFill>
              </a:rPr>
              <a:t>مخدم/خادم الويب</a:t>
            </a:r>
            <a:r>
              <a:rPr lang="ar-SA" sz="3200" dirty="0" smtClean="0"/>
              <a:t>: </a:t>
            </a:r>
            <a:r>
              <a:rPr lang="ar-SA" sz="3200" b="1" dirty="0" smtClean="0"/>
              <a:t>هو برنامج كمبيوتر يوجد بالمخدم يستجيب لطلب متصفح الويب بالبحث عن الصفحة المطلوبة ومن ثم ارسالها إلى متصفح الويب عبر الإنترنت.</a:t>
            </a:r>
          </a:p>
          <a:p>
            <a:pPr algn="just" rtl="1">
              <a:lnSpc>
                <a:spcPct val="150000"/>
              </a:lnSpc>
            </a:pPr>
            <a:endParaRPr lang="ar-SA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44720" y="0"/>
            <a:ext cx="48894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كيف تعمل صفحات الويب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742336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sz="3200" b="1" dirty="0" smtClean="0"/>
              <a:t>تعمل صفحات الويب وفقاً للخطوات التالية: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3200" b="1" dirty="0" smtClean="0"/>
              <a:t>يقوم المستخدم على جهازه بكتابة عنوان الصفحة المطلوبة.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3200" b="1" dirty="0" smtClean="0"/>
              <a:t>يقوم متصفح الويب على جهاز المستخدم بارسال طلب الصفحة الى مخدم الويب.</a:t>
            </a:r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ar-SA" sz="3200" b="1" dirty="0" smtClean="0"/>
              <a:t>يقوم مخدم الويب بالموجود بالمخدم بالبحث عن الصفحة المطلوبة ومن ثم يقوم بارسال الرد على الطلب إما بارسال محتوى الصفحة المطلوبة أو يرد بعدم وجود الصفحة المطلوبة.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44720" y="0"/>
            <a:ext cx="48894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كيف تعمل صفحات الويب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742336"/>
            <a:ext cx="9144000" cy="512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 rtl="1">
              <a:lnSpc>
                <a:spcPct val="150000"/>
              </a:lnSpc>
              <a:buFont typeface="+mj-lt"/>
              <a:buAutoNum type="arabicPeriod" startAt="4"/>
            </a:pPr>
            <a:r>
              <a:rPr lang="ar-SA" sz="3100" b="1" dirty="0" smtClean="0"/>
              <a:t>يقوم المتصفح باستلام الرد من المخدم (وفي حالة استلام محتوى الصفحة)، يعمل على ترجمة مجموعة علامات لغة النص المتشعّب (</a:t>
            </a:r>
            <a:r>
              <a:rPr lang="en-US" sz="3100" b="1" dirty="0" smtClean="0"/>
              <a:t>tags</a:t>
            </a:r>
            <a:r>
              <a:rPr lang="ar-SA" sz="3100" b="1" dirty="0" smtClean="0"/>
              <a:t>) داخل الصفحة المطلوبة ومن ثم عرضها حسب التنسيق المحدد وفقاً لمجموعة العلامات المستخدمة على جهاز المستخدم</a:t>
            </a:r>
          </a:p>
          <a:p>
            <a:pPr marL="514350" indent="-514350" algn="just" rtl="1">
              <a:lnSpc>
                <a:spcPct val="150000"/>
              </a:lnSpc>
            </a:pPr>
            <a:endParaRPr lang="ar-SA" sz="3100" b="1" dirty="0" smtClean="0"/>
          </a:p>
          <a:p>
            <a:pPr marL="514350" indent="-514350" algn="just" rtl="1">
              <a:lnSpc>
                <a:spcPct val="150000"/>
              </a:lnSpc>
            </a:pPr>
            <a:r>
              <a:rPr lang="ar-SA" sz="3100" b="1" dirty="0" smtClean="0"/>
              <a:t>يمكن توضيح كيفية عمل صفحات الويب كما في الشكل التالي</a:t>
            </a:r>
          </a:p>
          <a:p>
            <a:pPr algn="just" rtl="1">
              <a:lnSpc>
                <a:spcPct val="150000"/>
              </a:lnSpc>
            </a:pPr>
            <a:endParaRPr lang="ar-SA" sz="32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14400"/>
            <a:ext cx="9144000" cy="202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362200"/>
            <a:ext cx="3221182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803160"/>
            <a:ext cx="2495550" cy="83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0" y="990600"/>
            <a:ext cx="304684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77050" y="2909340"/>
            <a:ext cx="226695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2719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لغات الانترنت </a:t>
            </a:r>
            <a:r>
              <a:rPr lang="en-US" sz="4400" b="1" dirty="0" smtClean="0">
                <a:solidFill>
                  <a:srgbClr val="FF0000"/>
                </a:solidFill>
              </a:rPr>
              <a:t>Internet Languages</a:t>
            </a:r>
            <a:endParaRPr lang="en-US" sz="4400" b="1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742336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65138" algn="just" rtl="1">
              <a:lnSpc>
                <a:spcPct val="150000"/>
              </a:lnSpc>
              <a:tabLst>
                <a:tab pos="465138" algn="l"/>
              </a:tabLst>
            </a:pPr>
            <a:r>
              <a:rPr lang="ar-SA" sz="3200" b="1" dirty="0" smtClean="0"/>
              <a:t>تم تحسين وتوسيع قدرات الإنترنت باستخدام لغات البرمجة إلى جانب لغة ترميز النص المتشعّب.</a:t>
            </a:r>
          </a:p>
          <a:p>
            <a:pPr indent="465138" algn="just" rtl="1">
              <a:lnSpc>
                <a:spcPct val="150000"/>
              </a:lnSpc>
              <a:tabLst>
                <a:tab pos="465138" algn="l"/>
              </a:tabLst>
            </a:pPr>
            <a:r>
              <a:rPr lang="ar-SA" sz="3200" b="1" dirty="0" smtClean="0"/>
              <a:t>من بين هذه اللغات، قد يكون أهمها حالياً</a:t>
            </a:r>
            <a:r>
              <a:rPr lang="en-US" sz="3200" b="1" dirty="0" smtClean="0"/>
              <a:t>Java </a:t>
            </a:r>
            <a:r>
              <a:rPr lang="ar-SA" sz="3200" b="1" dirty="0" smtClean="0"/>
              <a:t> و </a:t>
            </a:r>
            <a:r>
              <a:rPr lang="en-US" sz="3200" b="1" dirty="0" smtClean="0"/>
              <a:t>HTML </a:t>
            </a:r>
            <a:r>
              <a:rPr lang="ar-SA" sz="3200" b="1" dirty="0" smtClean="0"/>
              <a:t> و </a:t>
            </a:r>
            <a:r>
              <a:rPr lang="en-US" sz="3200" b="1" dirty="0" smtClean="0"/>
              <a:t>JavaScript </a:t>
            </a:r>
            <a:r>
              <a:rPr lang="ar-SA" sz="3200" b="1" dirty="0" smtClean="0"/>
              <a:t>و </a:t>
            </a:r>
            <a:r>
              <a:rPr lang="en-US" sz="3200" b="1" dirty="0" smtClean="0"/>
              <a:t>XML </a:t>
            </a:r>
            <a:r>
              <a:rPr lang="ar-SA" sz="3200" b="1" dirty="0" smtClean="0"/>
              <a:t> وغيرها، وذلك حسب توصية تجمع/اتحاد شبكة الويب</a:t>
            </a:r>
            <a:r>
              <a:rPr lang="ar-SA" sz="3200" dirty="0" smtClean="0"/>
              <a:t> </a:t>
            </a:r>
            <a:r>
              <a:rPr lang="ar-SA" sz="3200" b="1" dirty="0" smtClean="0"/>
              <a:t>العالمية. </a:t>
            </a:r>
            <a:endParaRPr lang="en-US" sz="3200" b="1" dirty="0" smtClean="0"/>
          </a:p>
          <a:p>
            <a:pPr marL="514350" indent="-514350" algn="just" rtl="1">
              <a:lnSpc>
                <a:spcPct val="150000"/>
              </a:lnSpc>
              <a:buFont typeface="+mj-lt"/>
              <a:buAutoNum type="arabicPeriod"/>
            </a:pPr>
            <a:r>
              <a:rPr lang="en-US" sz="3200" b="1" dirty="0" smtClean="0"/>
              <a:t>:(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yper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ext 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M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arkup </a:t>
            </a:r>
            <a:r>
              <a:rPr lang="en-US" altLang="zh-CN" sz="3200" b="1" dirty="0" smtClean="0">
                <a:solidFill>
                  <a:srgbClr val="FF0066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</a:t>
            </a:r>
            <a:r>
              <a:rPr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anguage</a:t>
            </a:r>
            <a:r>
              <a:rPr lang="en-US" sz="3200" b="1" dirty="0" smtClean="0"/>
              <a:t>) HTML</a:t>
            </a:r>
            <a:r>
              <a:rPr lang="ar-SA" sz="3200" b="1" dirty="0" smtClean="0"/>
              <a:t> لغة ترميز النص المتشعّب وهي اللغة الرئيسية المستخدمة لتطوير صفحات الويب.للإنترنت.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3551</TotalTime>
  <Words>1124</Words>
  <Application>Microsoft Office PowerPoint</Application>
  <PresentationFormat>On-screen Show (4:3)</PresentationFormat>
  <Paragraphs>135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119</cp:revision>
  <dcterms:created xsi:type="dcterms:W3CDTF">2020-01-06T11:33:07Z</dcterms:created>
  <dcterms:modified xsi:type="dcterms:W3CDTF">2021-05-31T09:00:08Z</dcterms:modified>
</cp:coreProperties>
</file>