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311" r:id="rId3"/>
    <p:sldId id="307" r:id="rId4"/>
    <p:sldId id="308" r:id="rId5"/>
    <p:sldId id="310" r:id="rId6"/>
    <p:sldId id="309" r:id="rId7"/>
    <p:sldId id="313" r:id="rId8"/>
    <p:sldId id="312" r:id="rId9"/>
    <p:sldId id="314" r:id="rId10"/>
    <p:sldId id="315" r:id="rId11"/>
    <p:sldId id="316" r:id="rId12"/>
    <p:sldId id="317" r:id="rId13"/>
    <p:sldId id="318" r:id="rId14"/>
    <p:sldId id="319" r:id="rId15"/>
    <p:sldId id="321" r:id="rId16"/>
    <p:sldId id="32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246" autoAdjust="0"/>
    <p:restoredTop sz="94660"/>
  </p:normalViewPr>
  <p:slideViewPr>
    <p:cSldViewPr>
      <p:cViewPr varScale="1">
        <p:scale>
          <a:sx n="64" d="100"/>
          <a:sy n="64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CAD32-D0A7-4ACD-A2AD-0024C043137F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D9EF5-0170-4C85-A9BA-80AE963ADB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68B4F-0E28-46C8-ADC3-A1CA99295E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56F95-979B-4621-8201-90C7EDDF3DB6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78BDA-1C4B-40DC-B683-D3438EA9DCFA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8239C-E8B8-4FD6-A4DE-8E1A1B359EF7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CED5-94AA-45CE-864C-C6EF8D866E10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CE0D-1253-4D60-987F-D31EB9DDFB65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B805E-B3FD-40F9-8DF4-D3C788C9E6A8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77FA0-3793-47DF-A6F2-ADEBFF6F6802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7C3E4-A6BB-476C-9ACD-8DE339E34FD9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B8F2-C5B6-468E-BA55-59AFC9DEAA00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9C856-E2DE-42F7-94E0-7AC01BE68671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E9856-4241-4F9A-B4D8-8F0AE7B66AD7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250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5400" b="1" dirty="0">
                <a:cs typeface="+mj-cs"/>
              </a:rPr>
              <a:t>مبادئ الإنترنت </a:t>
            </a:r>
            <a:r>
              <a:rPr lang="ar-SA" sz="5400" b="1" dirty="0" smtClean="0">
                <a:cs typeface="+mj-cs"/>
              </a:rPr>
              <a:t>وتطبيقاته</a:t>
            </a:r>
            <a:endParaRPr lang="en-US" sz="5400" b="1" dirty="0" smtClean="0">
              <a:cs typeface="+mj-cs"/>
            </a:endParaRPr>
          </a:p>
          <a:p>
            <a:pPr algn="ctr" rtl="1">
              <a:lnSpc>
                <a:spcPct val="150000"/>
              </a:lnSpc>
            </a:pPr>
            <a:r>
              <a:rPr lang="en-US" sz="7200" b="1" dirty="0"/>
              <a:t>IT 304</a:t>
            </a:r>
            <a:r>
              <a:rPr lang="ar-SA" sz="7200" b="1" dirty="0"/>
              <a:t>  </a:t>
            </a:r>
            <a:endParaRPr lang="en-US" sz="7200" b="1" dirty="0"/>
          </a:p>
        </p:txBody>
      </p:sp>
      <p:sp>
        <p:nvSpPr>
          <p:cNvPr id="5" name="Rectangle 4"/>
          <p:cNvSpPr/>
          <p:nvPr/>
        </p:nvSpPr>
        <p:spPr>
          <a:xfrm>
            <a:off x="3581400" y="5648980"/>
            <a:ext cx="193835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2800" b="1" dirty="0" smtClean="0">
                <a:solidFill>
                  <a:srgbClr val="FF0000"/>
                </a:solidFill>
              </a:rPr>
              <a:t>محاضرة رقم </a:t>
            </a:r>
            <a:r>
              <a:rPr lang="en-US" sz="2800" b="1" dirty="0" smtClean="0">
                <a:solidFill>
                  <a:srgbClr val="FF0000"/>
                </a:solidFill>
              </a:rPr>
              <a:t>7</a:t>
            </a:r>
            <a:endParaRPr lang="en-US" sz="2800" b="1" dirty="0" smtClean="0">
              <a:solidFill>
                <a:srgbClr val="FF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E5B79-7E17-4E0E-94A0-D7FB29F7E6E5}" type="datetime1">
              <a:rPr lang="en-US" smtClean="0"/>
              <a:pPr/>
              <a:t>5/31/2021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z="1600" b="1" dirty="0" smtClean="0"/>
              <a:t>محمود علي احمد</a:t>
            </a:r>
            <a:endParaRPr lang="en-US" sz="1600" b="1" dirty="0"/>
          </a:p>
        </p:txBody>
      </p:sp>
      <p:sp>
        <p:nvSpPr>
          <p:cNvPr id="9" name="Rectangle 8"/>
          <p:cNvSpPr/>
          <p:nvPr/>
        </p:nvSpPr>
        <p:spPr>
          <a:xfrm>
            <a:off x="685800" y="3421559"/>
            <a:ext cx="8055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FF0000"/>
                </a:solidFill>
              </a:rPr>
              <a:t>تطوير صفحات الويب عن طريق الـ </a:t>
            </a:r>
            <a:r>
              <a:rPr lang="en-US" sz="4400" b="1" dirty="0" smtClean="0">
                <a:solidFill>
                  <a:srgbClr val="FF0000"/>
                </a:solidFill>
              </a:rPr>
              <a:t>HTML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8865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ctr" rtl="1">
              <a:lnSpc>
                <a:spcPct val="150000"/>
              </a:lnSpc>
            </a:pPr>
            <a:endParaRPr lang="en-US" altLang="zh-CN" sz="3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إضافة سطر   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break</a:t>
            </a: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تستخدم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علامة الترميز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br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لإضافة سطر فارغ بين أسطر النص المراد تنسيقه</a:t>
            </a:r>
          </a:p>
          <a:p>
            <a:pPr algn="just" rtl="1">
              <a:lnSpc>
                <a:spcPct val="150000"/>
              </a:lnSpc>
            </a:pPr>
            <a:endParaRPr lang="ar-SA" altLang="zh-CN" sz="14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توضيح ذلك بالمثال التالي :</a:t>
            </a:r>
          </a:p>
          <a:p>
            <a:pPr lvl="0" algn="just">
              <a:lnSpc>
                <a:spcPct val="150000"/>
              </a:lnSpc>
            </a:pPr>
            <a:r>
              <a:rPr lang="en-US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&lt;p&gt; welcome, to 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&lt;</a:t>
            </a:r>
            <a:r>
              <a:rPr lang="en-US" sz="2800" dirty="0" err="1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br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&gt;</a:t>
            </a:r>
            <a:r>
              <a:rPr lang="en-US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HTML World.  &lt;/p&gt;</a:t>
            </a:r>
            <a:endParaRPr lang="ar-SA" sz="28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lvl="0" algn="just" rtl="1">
              <a:lnSpc>
                <a:spcPct val="150000"/>
              </a:lnSpc>
            </a:pP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تعرض الفقرة على النحو التالي</a:t>
            </a:r>
            <a:endParaRPr lang="en-US" altLang="zh-CN" sz="28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welcome, to </a:t>
            </a:r>
          </a:p>
          <a:p>
            <a:pPr lvl="0"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HTML World.</a:t>
            </a:r>
          </a:p>
          <a:p>
            <a:pPr algn="just">
              <a:lnSpc>
                <a:spcPct val="150000"/>
              </a:lnSpc>
            </a:pP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04800" y="6416675"/>
            <a:ext cx="2133600" cy="365125"/>
          </a:xfrm>
        </p:spPr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586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ctr" rtl="1">
              <a:lnSpc>
                <a:spcPct val="150000"/>
              </a:lnSpc>
            </a:pPr>
            <a:endParaRPr lang="en-US" altLang="zh-CN" sz="3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إضافة خط أفقي  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horizontal line</a:t>
            </a: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تستخدم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علامة الترميز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&lt;hr&gt;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لإضافة خط أفقي يفصل بين أسطر أو فقرات النص المراد تنسيقه</a:t>
            </a:r>
          </a:p>
          <a:p>
            <a:pPr algn="just" rtl="1">
              <a:lnSpc>
                <a:spcPct val="150000"/>
              </a:lnSpc>
            </a:pPr>
            <a:endParaRPr lang="ar-SA" altLang="zh-CN" sz="1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توضيح ذلك بالمثال التالي :</a:t>
            </a:r>
          </a:p>
          <a:p>
            <a:pPr lvl="0" algn="just">
              <a:lnSpc>
                <a:spcPct val="150000"/>
              </a:lnSpc>
            </a:pPr>
            <a:r>
              <a:rPr lang="en-US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&lt;p&gt; Welcome, to HTML World.  &lt;/</a:t>
            </a:r>
            <a:r>
              <a:rPr lang="en-US" sz="2800" b="1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p&gt;</a:t>
            </a:r>
            <a:r>
              <a:rPr lang="en-US" sz="280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&lt;</a:t>
            </a:r>
            <a:r>
              <a:rPr lang="en-US" sz="2800" smtClean="0">
                <a:solidFill>
                  <a:srgbClr val="FF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hr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&gt;</a:t>
            </a:r>
            <a:endParaRPr lang="ar-SA" sz="2800" dirty="0" smtClean="0">
              <a:solidFill>
                <a:srgbClr val="0000FF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&lt;p&gt;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This is a horizontal line</a:t>
            </a:r>
            <a:r>
              <a:rPr lang="en-US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.  &lt;/p&gt; </a:t>
            </a:r>
            <a:endParaRPr lang="ar-SA" sz="28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lvl="0" algn="just" rtl="1">
              <a:lnSpc>
                <a:spcPct val="150000"/>
              </a:lnSpc>
            </a:pP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تعرض الفقرة على النحو التالي</a:t>
            </a:r>
            <a:endParaRPr lang="en-US" altLang="zh-CN" sz="28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sz="2800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Welcome, to HTML World.</a:t>
            </a:r>
          </a:p>
          <a:p>
            <a:pPr algn="just">
              <a:lnSpc>
                <a:spcPct val="150000"/>
              </a:lnSpc>
            </a:pP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0" y="5865812"/>
            <a:ext cx="91440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990600" y="5944850"/>
            <a:ext cx="35702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This is a horizontal line</a:t>
            </a:r>
            <a:endParaRPr lang="en-US" sz="2800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332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ctr" rtl="1">
              <a:lnSpc>
                <a:spcPct val="150000"/>
              </a:lnSpc>
            </a:pPr>
            <a:endParaRPr lang="en-US" altLang="zh-CN" sz="3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الحروف/الرموز الكيانية  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characters entity</a:t>
            </a: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هنالك بعض الحروف لديها دلالة خاصة بلغة ترميز النص المتشعِّب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، مثل "</a:t>
            </a: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"، "</a:t>
            </a:r>
            <a:r>
              <a:rPr lang="en-US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®</a:t>
            </a:r>
            <a:r>
              <a:rPr lang="ar-SA" sz="28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ولذلك لايمكن استخدامها كجزء من النصوص بصورة مباشرة، كما أن هنالك بعض الحروف/الرموز غير متوفرة بلوحة المفاتيح القياسية. 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هذه الحروف تعرف بالحروف الكيانية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characters entity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).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7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تسخدم هذه الحروف كجزء من النص كحروف كيانية، وذلك وفقاً للصيغة التالية:</a:t>
            </a:r>
          </a:p>
          <a:p>
            <a:pPr algn="just" rtl="1"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en-US" altLang="zh-CN" sz="4800" dirty="0" smtClean="0">
                <a:solidFill>
                  <a:srgbClr val="FF0000"/>
                </a:solidFill>
                <a:ea typeface="SimSun" pitchFamily="2" charset="-122"/>
              </a:rPr>
              <a:t>entity name;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أو</a:t>
            </a:r>
            <a:r>
              <a:rPr lang="ar-SA" altLang="zh-CN" sz="4800" dirty="0" smtClean="0">
                <a:solidFill>
                  <a:srgbClr val="FF0000"/>
                </a:solidFill>
                <a:ea typeface="SimSun" pitchFamily="2" charset="-122"/>
              </a:rPr>
              <a:t> </a:t>
            </a:r>
            <a:r>
              <a:rPr lang="en-US" altLang="zh-CN" sz="4800" dirty="0" smtClean="0">
                <a:solidFill>
                  <a:srgbClr val="FF0000"/>
                </a:solidFill>
                <a:ea typeface="SimSun" pitchFamily="2" charset="-122"/>
              </a:rPr>
              <a:t>&amp;#entity number;</a:t>
            </a:r>
            <a:endParaRPr lang="ar-SA" altLang="zh-CN" sz="4800" dirty="0" smtClean="0">
              <a:solidFill>
                <a:srgbClr val="FF0000"/>
              </a:solidFill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378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ctr" rtl="1">
              <a:lnSpc>
                <a:spcPct val="150000"/>
              </a:lnSpc>
            </a:pPr>
            <a:endParaRPr lang="en-US" altLang="zh-CN" sz="3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الحروف/الرموز الكيانية  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characters entity</a:t>
            </a: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على سبيل المثال لعرض علامة أقل من "</a:t>
            </a: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 كجزء من محتوى الصفحة، يجب استخدام مفهوم الحروف الكيانية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characters entity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</a:t>
            </a:r>
            <a:r>
              <a:rPr lang="ar-SA" altLang="zh-CN" sz="27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وفقاً للصيغة التالية:</a:t>
            </a:r>
          </a:p>
          <a:p>
            <a:pPr algn="ctr" rtl="1">
              <a:lnSpc>
                <a:spcPct val="15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en-US" altLang="zh-CN" sz="4800" dirty="0" err="1" smtClean="0">
                <a:solidFill>
                  <a:srgbClr val="FF0000"/>
                </a:solidFill>
                <a:ea typeface="SimSun" pitchFamily="2" charset="-122"/>
              </a:rPr>
              <a:t>lt</a:t>
            </a:r>
            <a:r>
              <a:rPr lang="en-US" altLang="zh-CN" sz="4800" dirty="0" smtClean="0">
                <a:solidFill>
                  <a:srgbClr val="FF0000"/>
                </a:solidFill>
                <a:ea typeface="SimSun" pitchFamily="2" charset="-122"/>
              </a:rPr>
              <a:t>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أو</a:t>
            </a:r>
            <a:r>
              <a:rPr lang="ar-SA" altLang="zh-CN" sz="4800" dirty="0" smtClean="0">
                <a:solidFill>
                  <a:srgbClr val="FF0000"/>
                </a:solidFill>
                <a:ea typeface="SimSun" pitchFamily="2" charset="-122"/>
              </a:rPr>
              <a:t> </a:t>
            </a:r>
            <a:r>
              <a:rPr lang="en-US" altLang="zh-CN" sz="4800" dirty="0" smtClean="0">
                <a:solidFill>
                  <a:srgbClr val="FF0000"/>
                </a:solidFill>
                <a:ea typeface="SimSun" pitchFamily="2" charset="-122"/>
              </a:rPr>
              <a:t>&amp;#60;</a:t>
            </a:r>
          </a:p>
          <a:p>
            <a:pPr algn="r" rtl="1">
              <a:lnSpc>
                <a:spcPct val="150000"/>
              </a:lnSpc>
            </a:pPr>
            <a:r>
              <a:rPr lang="ar-SA" altLang="zh-CN" sz="3600" b="1" dirty="0" smtClean="0">
                <a:solidFill>
                  <a:srgbClr val="FF0000"/>
                </a:solidFill>
                <a:ea typeface="SimSun" pitchFamily="2" charset="-122"/>
              </a:rPr>
              <a:t>ملحوظة: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الحروف الكيانية قابلة للتمييز ما بين الحروف الكبيرة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upper case letters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والحروف الصغيرة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lower case letters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مثلاً:</a:t>
            </a:r>
          </a:p>
          <a:p>
            <a:pPr algn="r" rtl="1">
              <a:lnSpc>
                <a:spcPct val="150000"/>
              </a:lnSpc>
            </a:pPr>
            <a:r>
              <a:rPr lang="ar-SA" altLang="zh-CN" sz="3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en-US" altLang="zh-CN" sz="4000" dirty="0" err="1" smtClean="0">
                <a:solidFill>
                  <a:srgbClr val="FF0000"/>
                </a:solidFill>
                <a:ea typeface="SimSun" pitchFamily="2" charset="-122"/>
              </a:rPr>
              <a:t>lt</a:t>
            </a:r>
            <a:r>
              <a:rPr lang="en-US" altLang="zh-CN" sz="4000" dirty="0" smtClean="0">
                <a:solidFill>
                  <a:srgbClr val="FF0000"/>
                </a:solidFill>
                <a:ea typeface="SimSun" pitchFamily="2" charset="-122"/>
              </a:rPr>
              <a:t>;</a:t>
            </a:r>
            <a:r>
              <a:rPr lang="ar-SA" altLang="zh-CN" sz="4000" dirty="0" smtClean="0">
                <a:solidFill>
                  <a:srgbClr val="FF0000"/>
                </a:solidFill>
                <a:ea typeface="SimSun" pitchFamily="2" charset="-122"/>
              </a:rPr>
              <a:t>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ليست مماثلة لـ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&amp;</a:t>
            </a:r>
            <a:r>
              <a:rPr lang="en-US" altLang="zh-CN" sz="4000" dirty="0" smtClean="0">
                <a:solidFill>
                  <a:srgbClr val="FF0000"/>
                </a:solidFill>
                <a:ea typeface="SimSun" pitchFamily="2" charset="-122"/>
              </a:rPr>
              <a:t>LT;</a:t>
            </a:r>
            <a:endParaRPr lang="ar-SA" altLang="zh-CN" sz="40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2685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ctr" rtl="1">
              <a:lnSpc>
                <a:spcPct val="150000"/>
              </a:lnSpc>
            </a:pPr>
            <a:endParaRPr lang="en-US" altLang="zh-CN" sz="3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الحروف/الرموز الكيانية  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characters entity</a:t>
            </a: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هنالك العديد من الحروف الكيانية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characters entity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يمكن استخدامها كجزء من محتوى الصفحة ، على سبيل المثال:</a:t>
            </a:r>
            <a:endParaRPr lang="ar-SA" altLang="zh-CN" sz="40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15</a:t>
            </a:fld>
            <a:endParaRPr lang="en-US"/>
          </a:p>
        </p:txBody>
      </p:sp>
      <p:grpSp>
        <p:nvGrpSpPr>
          <p:cNvPr id="8" name="Group 3"/>
          <p:cNvGrpSpPr>
            <a:grpSpLocks/>
          </p:cNvGrpSpPr>
          <p:nvPr/>
        </p:nvGrpSpPr>
        <p:grpSpPr bwMode="auto">
          <a:xfrm>
            <a:off x="106180" y="373062"/>
            <a:ext cx="8943975" cy="5418138"/>
            <a:chOff x="135" y="725"/>
            <a:chExt cx="5634" cy="3413"/>
          </a:xfrm>
        </p:grpSpPr>
        <p:sp>
          <p:nvSpPr>
            <p:cNvPr id="9" name="Rectangle 4"/>
            <p:cNvSpPr>
              <a:spLocks noChangeArrowheads="1"/>
            </p:cNvSpPr>
            <p:nvPr/>
          </p:nvSpPr>
          <p:spPr bwMode="auto">
            <a:xfrm>
              <a:off x="144" y="725"/>
              <a:ext cx="5616" cy="3388"/>
            </a:xfrm>
            <a:prstGeom prst="rect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Result    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   Description 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 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                    Entity 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Name       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             Entity 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Number</a:t>
              </a:r>
            </a:p>
            <a:p>
              <a:pPr algn="just">
                <a:lnSpc>
                  <a:spcPct val="150000"/>
                </a:lnSpc>
              </a:pPr>
              <a:endParaRPr lang="en-US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   </a:t>
              </a:r>
              <a:r>
                <a:rPr lang="en-US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non-breaking space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  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  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&amp;</a:t>
              </a:r>
              <a:r>
                <a:rPr lang="en-US" b="1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nbsp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; 		   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       &amp;#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160;</a:t>
              </a:r>
            </a:p>
            <a:p>
              <a:pPr algn="just">
                <a:lnSpc>
                  <a:spcPct val="150000"/>
                </a:lnSpc>
              </a:pPr>
              <a:endParaRPr lang="en-US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&lt;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</a:t>
              </a:r>
              <a:r>
                <a:rPr lang="en-US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less than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	    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&amp;</a:t>
              </a:r>
              <a:r>
                <a:rPr lang="en-US" b="1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lt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; 		  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       &amp;#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60;</a:t>
              </a:r>
            </a:p>
            <a:p>
              <a:pPr algn="just">
                <a:lnSpc>
                  <a:spcPct val="150000"/>
                </a:lnSpc>
              </a:pPr>
              <a:endParaRPr lang="en-US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150000"/>
                </a:lnSpc>
                <a:buFont typeface="Wingdings" pitchFamily="2" charset="2"/>
                <a:buNone/>
              </a:pP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&gt;	         </a:t>
              </a:r>
              <a:r>
                <a:rPr lang="en-US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greater </a:t>
              </a:r>
              <a:r>
                <a:rPr lang="en-US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than 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    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&amp;</a:t>
              </a:r>
              <a:r>
                <a:rPr lang="en-US" b="1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gt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; 	   	   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      &amp;#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62;</a:t>
              </a:r>
            </a:p>
            <a:p>
              <a:pPr algn="just">
                <a:lnSpc>
                  <a:spcPct val="150000"/>
                </a:lnSpc>
              </a:pPr>
              <a:endParaRPr lang="en-US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&amp; 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 </a:t>
              </a:r>
              <a:r>
                <a:rPr lang="en-US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ampersand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	    	    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&amp;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amp; 	               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           &amp;#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38;</a:t>
              </a:r>
            </a:p>
            <a:p>
              <a:pPr algn="just">
                <a:lnSpc>
                  <a:spcPct val="150000"/>
                </a:lnSpc>
              </a:pPr>
              <a:endParaRPr lang="en-US" sz="11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" 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</a:t>
              </a:r>
              <a:r>
                <a:rPr lang="en-US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quotation mark 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    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&amp;</a:t>
              </a:r>
              <a:r>
                <a:rPr lang="en-US" b="1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quot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; 		   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       &amp;#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34;</a:t>
              </a:r>
            </a:p>
            <a:p>
              <a:pPr algn="just">
                <a:lnSpc>
                  <a:spcPct val="150000"/>
                </a:lnSpc>
              </a:pPr>
              <a:endParaRPr lang="en-US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lnSpc>
                  <a:spcPct val="150000"/>
                </a:lnSpc>
              </a:pP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' 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  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 </a:t>
              </a:r>
              <a:r>
                <a:rPr lang="en-US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apostrophe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	   &amp;</a:t>
              </a:r>
              <a:r>
                <a:rPr lang="en-US" b="1" dirty="0" err="1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apos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; </a:t>
              </a:r>
              <a:r>
                <a:rPr lang="en-US" sz="19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(does not </a:t>
              </a:r>
              <a:r>
                <a:rPr lang="en-US" sz="19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work in IE)</a:t>
              </a:r>
              <a:r>
                <a:rPr lang="en-US" sz="16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     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&amp;#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39</a:t>
              </a:r>
              <a:r>
                <a:rPr lang="en-US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;</a:t>
              </a:r>
              <a:r>
                <a:rPr lang="en-US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</a:t>
              </a:r>
              <a:endPara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Line 5"/>
            <p:cNvSpPr>
              <a:spLocks noChangeShapeType="1"/>
            </p:cNvSpPr>
            <p:nvPr/>
          </p:nvSpPr>
          <p:spPr bwMode="auto">
            <a:xfrm>
              <a:off x="864" y="730"/>
              <a:ext cx="0" cy="340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1" name="Line 6"/>
            <p:cNvSpPr>
              <a:spLocks noChangeShapeType="1"/>
            </p:cNvSpPr>
            <p:nvPr/>
          </p:nvSpPr>
          <p:spPr bwMode="auto">
            <a:xfrm>
              <a:off x="135" y="1200"/>
              <a:ext cx="56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2" name="Line 7"/>
            <p:cNvSpPr>
              <a:spLocks noChangeShapeType="1"/>
            </p:cNvSpPr>
            <p:nvPr/>
          </p:nvSpPr>
          <p:spPr bwMode="auto">
            <a:xfrm>
              <a:off x="144" y="1680"/>
              <a:ext cx="56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3" name="Line 8"/>
            <p:cNvSpPr>
              <a:spLocks noChangeShapeType="1"/>
            </p:cNvSpPr>
            <p:nvPr/>
          </p:nvSpPr>
          <p:spPr bwMode="auto">
            <a:xfrm>
              <a:off x="144" y="2112"/>
              <a:ext cx="56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4" name="Line 9"/>
            <p:cNvSpPr>
              <a:spLocks noChangeShapeType="1"/>
            </p:cNvSpPr>
            <p:nvPr/>
          </p:nvSpPr>
          <p:spPr bwMode="auto">
            <a:xfrm>
              <a:off x="144" y="3120"/>
              <a:ext cx="56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5" name="Line 10"/>
            <p:cNvSpPr>
              <a:spLocks noChangeShapeType="1"/>
            </p:cNvSpPr>
            <p:nvPr/>
          </p:nvSpPr>
          <p:spPr bwMode="auto">
            <a:xfrm>
              <a:off x="144" y="3552"/>
              <a:ext cx="56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6" name="Line 11"/>
            <p:cNvSpPr>
              <a:spLocks noChangeShapeType="1"/>
            </p:cNvSpPr>
            <p:nvPr/>
          </p:nvSpPr>
          <p:spPr bwMode="auto">
            <a:xfrm>
              <a:off x="144" y="2640"/>
              <a:ext cx="56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7" name="Line 12"/>
            <p:cNvSpPr>
              <a:spLocks noChangeShapeType="1"/>
            </p:cNvSpPr>
            <p:nvPr/>
          </p:nvSpPr>
          <p:spPr bwMode="auto">
            <a:xfrm>
              <a:off x="2496" y="730"/>
              <a:ext cx="0" cy="340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8" name="Line 13"/>
            <p:cNvSpPr>
              <a:spLocks noChangeShapeType="1"/>
            </p:cNvSpPr>
            <p:nvPr/>
          </p:nvSpPr>
          <p:spPr bwMode="auto">
            <a:xfrm>
              <a:off x="4599" y="730"/>
              <a:ext cx="0" cy="3408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16</a:t>
            </a:fld>
            <a:endParaRPr lang="en-US"/>
          </a:p>
        </p:txBody>
      </p:sp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23825" y="795185"/>
            <a:ext cx="8943975" cy="5262561"/>
            <a:chOff x="135" y="940"/>
            <a:chExt cx="5634" cy="2975"/>
          </a:xfrm>
        </p:grpSpPr>
        <p:sp>
          <p:nvSpPr>
            <p:cNvPr id="8" name="Rectangle 4"/>
            <p:cNvSpPr>
              <a:spLocks noChangeArrowheads="1"/>
            </p:cNvSpPr>
            <p:nvPr/>
          </p:nvSpPr>
          <p:spPr bwMode="auto">
            <a:xfrm>
              <a:off x="144" y="940"/>
              <a:ext cx="5616" cy="2975"/>
            </a:xfrm>
            <a:prstGeom prst="rect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Result   </a:t>
              </a:r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</a:t>
              </a:r>
              <a:r>
                <a:rPr lang="en-US" sz="20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Description 	</a:t>
              </a:r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            </a:t>
              </a:r>
              <a:r>
                <a:rPr lang="en-US" sz="20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Entity Name  </a:t>
              </a:r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         </a:t>
              </a:r>
              <a:r>
                <a:rPr lang="en-US" sz="20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Entity Number</a:t>
              </a:r>
            </a:p>
            <a:p>
              <a:pPr algn="ctr">
                <a:lnSpc>
                  <a:spcPct val="150000"/>
                </a:lnSpc>
              </a:pPr>
              <a:endPara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¢	   </a:t>
              </a:r>
              <a:r>
                <a:rPr lang="en-US" sz="20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cent</a:t>
              </a:r>
              <a:r>
                <a:rPr lang="en-US" sz="20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</a:t>
              </a:r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		      &amp;</a:t>
              </a:r>
              <a:r>
                <a:rPr lang="en-US" sz="20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cent; 		   &amp;#162;</a:t>
              </a:r>
            </a:p>
            <a:p>
              <a:pPr algn="ctr">
                <a:lnSpc>
                  <a:spcPct val="150000"/>
                </a:lnSpc>
              </a:pPr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£</a:t>
              </a:r>
              <a:r>
                <a:rPr lang="en-US" sz="20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   </a:t>
              </a:r>
              <a:r>
                <a:rPr lang="en-US" sz="20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pound</a:t>
              </a:r>
              <a:r>
                <a:rPr lang="en-US" sz="20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	  </a:t>
              </a:r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            &amp;</a:t>
              </a:r>
              <a:r>
                <a:rPr lang="en-US" sz="20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pound; 		   &amp;#163</a:t>
              </a:r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;</a:t>
              </a:r>
            </a:p>
            <a:p>
              <a:pPr algn="ctr">
                <a:lnSpc>
                  <a:spcPct val="150000"/>
                </a:lnSpc>
              </a:pPr>
              <a:endParaRPr lang="en-US" sz="20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ct val="150000"/>
                </a:lnSpc>
                <a:buFont typeface="Wingdings" pitchFamily="2" charset="2"/>
                <a:buNone/>
              </a:pPr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¥</a:t>
              </a:r>
              <a:r>
                <a:rPr lang="en-US" sz="20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  </a:t>
              </a:r>
              <a:r>
                <a:rPr lang="en-US" sz="20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yen</a:t>
              </a:r>
              <a:r>
                <a:rPr lang="en-US" sz="20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	 	   </a:t>
              </a:r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</a:t>
              </a:r>
              <a:r>
                <a:rPr lang="en-US" sz="20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&amp;yen; 	   	   &amp;#165;</a:t>
              </a:r>
            </a:p>
            <a:p>
              <a:pPr algn="ctr">
                <a:lnSpc>
                  <a:spcPct val="150000"/>
                </a:lnSpc>
                <a:buFont typeface="Wingdings" pitchFamily="2" charset="2"/>
                <a:buNone/>
              </a:pPr>
              <a:endParaRPr lang="en-US" sz="20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  € 	      </a:t>
              </a:r>
              <a:r>
                <a:rPr lang="en-US" sz="2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euro</a:t>
              </a:r>
              <a:r>
                <a:rPr lang="en-US" sz="20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000" b="1" dirty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	    	   	    &amp;euro; 	               &amp;#8364;</a:t>
              </a:r>
            </a:p>
            <a:p>
              <a:pPr algn="ctr"/>
              <a:endParaRPr lang="en-US" sz="2400" b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ar-SA" sz="2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® </a:t>
              </a:r>
              <a:r>
                <a:rPr lang="ar-SA" sz="2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   </a:t>
              </a:r>
              <a:r>
                <a:rPr lang="en-US" sz="2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4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registered trademark</a:t>
              </a:r>
              <a:r>
                <a:rPr lang="en-US" sz="2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 	    &amp;</a:t>
              </a:r>
              <a:r>
                <a:rPr lang="en-US" sz="2400" b="1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reg</a:t>
              </a:r>
              <a:r>
                <a:rPr lang="en-US" sz="2400" b="1" dirty="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; 		   &amp;#174;</a:t>
              </a:r>
            </a:p>
            <a:p>
              <a:pPr algn="ctr"/>
              <a:endPara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en-US" sz="24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Line 5"/>
            <p:cNvSpPr>
              <a:spLocks noChangeShapeType="1"/>
            </p:cNvSpPr>
            <p:nvPr/>
          </p:nvSpPr>
          <p:spPr bwMode="auto">
            <a:xfrm>
              <a:off x="873" y="960"/>
              <a:ext cx="29" cy="293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0" name="Line 6"/>
            <p:cNvSpPr>
              <a:spLocks noChangeShapeType="1"/>
            </p:cNvSpPr>
            <p:nvPr/>
          </p:nvSpPr>
          <p:spPr bwMode="auto">
            <a:xfrm>
              <a:off x="135" y="1802"/>
              <a:ext cx="56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1" name="Line 7"/>
            <p:cNvSpPr>
              <a:spLocks noChangeShapeType="1"/>
            </p:cNvSpPr>
            <p:nvPr/>
          </p:nvSpPr>
          <p:spPr bwMode="auto">
            <a:xfrm>
              <a:off x="144" y="1536"/>
              <a:ext cx="56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>
              <a:off x="144" y="2190"/>
              <a:ext cx="56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3" name="Line 9"/>
            <p:cNvSpPr>
              <a:spLocks noChangeShapeType="1"/>
            </p:cNvSpPr>
            <p:nvPr/>
          </p:nvSpPr>
          <p:spPr bwMode="auto">
            <a:xfrm>
              <a:off x="144" y="3120"/>
              <a:ext cx="56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4" name="Line 10"/>
            <p:cNvSpPr>
              <a:spLocks noChangeShapeType="1"/>
            </p:cNvSpPr>
            <p:nvPr/>
          </p:nvSpPr>
          <p:spPr bwMode="auto">
            <a:xfrm>
              <a:off x="144" y="3528"/>
              <a:ext cx="56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>
              <a:off x="144" y="2620"/>
              <a:ext cx="5625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6" name="Line 12"/>
            <p:cNvSpPr>
              <a:spLocks noChangeShapeType="1"/>
            </p:cNvSpPr>
            <p:nvPr/>
          </p:nvSpPr>
          <p:spPr bwMode="auto">
            <a:xfrm flipH="1">
              <a:off x="2812" y="960"/>
              <a:ext cx="29" cy="293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  <p:sp>
          <p:nvSpPr>
            <p:cNvPr id="17" name="Line 13"/>
            <p:cNvSpPr>
              <a:spLocks noChangeShapeType="1"/>
            </p:cNvSpPr>
            <p:nvPr/>
          </p:nvSpPr>
          <p:spPr bwMode="auto">
            <a:xfrm flipH="1">
              <a:off x="4089" y="960"/>
              <a:ext cx="39" cy="2953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ar-SA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20895"/>
            <a:ext cx="914400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ctr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خصائص علامة الترميز 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tags attributes </a:t>
            </a: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  <a:endParaRPr lang="en-US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endParaRPr lang="en-US" altLang="zh-CN" sz="28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</a:t>
            </a:r>
            <a:r>
              <a:rPr lang="en-US" sz="4800" dirty="0" smtClean="0">
                <a:solidFill>
                  <a:srgbClr val="FF0000"/>
                </a:solidFill>
              </a:rPr>
              <a:t>&lt;body </a:t>
            </a:r>
            <a:r>
              <a:rPr lang="en-US" sz="4800" dirty="0" err="1" smtClean="0"/>
              <a:t>bgcolor</a:t>
            </a:r>
            <a:r>
              <a:rPr lang="en-US" sz="4800" dirty="0" smtClean="0">
                <a:solidFill>
                  <a:srgbClr val="FF0000"/>
                </a:solidFill>
              </a:rPr>
              <a:t>="</a:t>
            </a:r>
            <a:r>
              <a:rPr lang="en-US" sz="4800" dirty="0" smtClean="0"/>
              <a:t>blue</a:t>
            </a:r>
            <a:r>
              <a:rPr lang="en-US" sz="4800" dirty="0" smtClean="0">
                <a:solidFill>
                  <a:srgbClr val="FF0000"/>
                </a:solidFill>
              </a:rPr>
              <a:t>"&gt;</a:t>
            </a:r>
          </a:p>
          <a:p>
            <a:pPr algn="just" rtl="1">
              <a:lnSpc>
                <a:spcPct val="150000"/>
              </a:lnSpc>
            </a:pP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20895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الجدول أدناه يبين الألوان الأساسية التي يمكن استخدامها عن طريق اسم اللون، أو الرمز المقابل للون في النظام السادس عشري</a:t>
            </a:r>
            <a:endParaRPr lang="ar-SA" altLang="zh-CN" sz="28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28599" y="1875461"/>
          <a:ext cx="8829200" cy="4449139"/>
        </p:xfrm>
        <a:graphic>
          <a:graphicData uri="http://schemas.openxmlformats.org/drawingml/2006/table">
            <a:tbl>
              <a:tblPr/>
              <a:tblGrid>
                <a:gridCol w="1261314"/>
                <a:gridCol w="2121838"/>
                <a:gridCol w="2107275"/>
                <a:gridCol w="3338773"/>
              </a:tblGrid>
              <a:tr h="915073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Color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120650" indent="0" algn="ctr"/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Color </a:t>
                      </a:r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digit </a:t>
                      </a:r>
                      <a:r>
                        <a:rPr lang="en-US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HEX 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Color 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 digit </a:t>
                      </a:r>
                      <a:r>
                        <a:rPr lang="en-US" sz="16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HEX</a:t>
                      </a:r>
                      <a:endParaRPr lang="en-US" sz="1600" b="1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Color </a:t>
                      </a:r>
                      <a:r>
                        <a:rPr lang="en-US" sz="1800" b="1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name</a:t>
                      </a:r>
                      <a:endParaRPr lang="en-US" sz="1800" b="1" kern="1200" dirty="0">
                        <a:solidFill>
                          <a:srgbClr val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9881">
                <a:tc>
                  <a:txBody>
                    <a:bodyPr/>
                    <a:lstStyle/>
                    <a:p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#000</a:t>
                      </a:r>
                      <a:endParaRPr lang="ar-SA" sz="24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#000000</a:t>
                      </a:r>
                      <a:endParaRPr lang="ar-SA" sz="24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Black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9881">
                <a:tc>
                  <a:txBody>
                    <a:bodyPr/>
                    <a:lstStyle/>
                    <a:p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#F00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#FF0000 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Red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9881">
                <a:tc>
                  <a:txBody>
                    <a:bodyPr/>
                    <a:lstStyle/>
                    <a:p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#0F0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#00FF00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Green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9881">
                <a:tc>
                  <a:txBody>
                    <a:bodyPr/>
                    <a:lstStyle/>
                    <a:p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#00F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#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0000FF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Blue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9881">
                <a:tc>
                  <a:txBody>
                    <a:bodyPr/>
                    <a:lstStyle/>
                    <a:p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#FF0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#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FFFF00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Yellow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9881">
                <a:tc>
                  <a:txBody>
                    <a:bodyPr/>
                    <a:lstStyle/>
                    <a:p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#0FF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#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00FFFF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Cyan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9881">
                <a:tc>
                  <a:txBody>
                    <a:bodyPr/>
                    <a:lstStyle/>
                    <a:p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#F0F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#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FF00FF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Magenta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9881">
                <a:tc>
                  <a:txBody>
                    <a:bodyPr/>
                    <a:lstStyle/>
                    <a:p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#888</a:t>
                      </a:r>
                      <a:endParaRPr lang="ar-SA" sz="24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#888888</a:t>
                      </a:r>
                      <a:endParaRPr lang="ar-SA" sz="24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Gray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49881">
                <a:tc>
                  <a:txBody>
                    <a:bodyPr/>
                    <a:lstStyle/>
                    <a:p>
                      <a:r>
                        <a:rPr lang="ar-SA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#FFF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#</a:t>
                      </a:r>
                      <a:r>
                        <a:rPr lang="en-US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FFFFFF</a:t>
                      </a: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White</a:t>
                      </a:r>
                      <a:endParaRPr lang="en-US" sz="24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26914" marR="26914" marT="13457" marB="1345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 flipV="1">
            <a:off x="228600" y="2651080"/>
            <a:ext cx="8153400" cy="7620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5400000">
            <a:off x="-305594" y="4191000"/>
            <a:ext cx="4115594" cy="79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rot="5400000">
            <a:off x="1751806" y="4190206"/>
            <a:ext cx="4114800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rot="5400000">
            <a:off x="4075906" y="4152106"/>
            <a:ext cx="4191000" cy="158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>
            <a:off x="6285706" y="4152106"/>
            <a:ext cx="4191000" cy="1589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rot="5400000">
            <a:off x="-1843242" y="4203854"/>
            <a:ext cx="4142096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228600" y="6275696"/>
            <a:ext cx="8153400" cy="7620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228600" y="2057400"/>
            <a:ext cx="8153400" cy="7620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20895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just" rtl="1">
              <a:lnSpc>
                <a:spcPct val="150000"/>
              </a:lnSpc>
            </a:pP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44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خصائص علامة الترميز (</a:t>
            </a:r>
            <a:r>
              <a:rPr lang="en-US" altLang="zh-CN" sz="44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tags attributes </a:t>
            </a:r>
            <a:r>
              <a:rPr lang="ar-SA" altLang="zh-CN" sz="44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  <a:endParaRPr lang="en-US" altLang="zh-CN" sz="44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هنالك العديد من الخصائص المرتبطة بعلامات الترميز المختلفة يتم مناقشتها لاحقاً عند استخدامها مع العلامة الترميز المحددة</a:t>
            </a:r>
            <a:endParaRPr lang="ar-SA" altLang="zh-CN" sz="28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20895"/>
            <a:ext cx="9144000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ctr" rtl="1">
              <a:lnSpc>
                <a:spcPct val="150000"/>
              </a:lnSpc>
            </a:pPr>
            <a:r>
              <a:rPr lang="ar-SA" altLang="zh-CN" sz="36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علامات ترميز تنسيق محتوى الصفحة</a:t>
            </a:r>
            <a:endParaRPr lang="en-US" altLang="zh-CN" sz="36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200000"/>
              </a:lnSpc>
            </a:pP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تنسيق محتوى الصفحة النصي باستخدا علامة الترميز مصحوبة بخصائص محددة وذلك للقيام بالآتي:</a:t>
            </a:r>
          </a:p>
          <a:p>
            <a:pPr algn="just" rtl="1">
              <a:lnSpc>
                <a:spcPct val="200000"/>
              </a:lnSpc>
              <a:buFontTx/>
              <a:buChar char="-"/>
            </a:pP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تحديد نوع الخط (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type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حجم الخط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(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size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ولون الخط (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color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  <a:p>
            <a:pPr algn="just" rtl="1">
              <a:lnSpc>
                <a:spcPct val="200000"/>
              </a:lnSpc>
              <a:buFontTx/>
              <a:buChar char="-"/>
            </a:pP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تحديد نمط الخط (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style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): اسود عريض (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bold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مائل (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italic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وتحته خط (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under line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3316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ctr" rtl="1">
              <a:lnSpc>
                <a:spcPct val="150000"/>
              </a:lnSpc>
            </a:pPr>
            <a:endParaRPr lang="en-US" altLang="zh-CN" sz="3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تحديد نوع الخط 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type</a:t>
            </a: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حجم الخط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size</a:t>
            </a: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ولون الخط 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color</a:t>
            </a: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تستخدم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زوج علامتي الترميز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&lt;font&gt;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&lt;/font&gt;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مع بعض الخصائص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attributes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لتنسيق الخطوط من حيث تحديد نوع الخط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face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حجم الخط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size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ولون الخط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color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وذلك على النحو التالي: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3276600"/>
            <a:ext cx="9144000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</a:pPr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&lt;p&gt; &lt;font face = "font type" size = "font size" color = "font color"&gt; </a:t>
            </a:r>
            <a:r>
              <a:rPr lang="ar-SA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النص المراد تنسيقة.</a:t>
            </a:r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&lt;/font&gt; &lt;/p&gt;</a:t>
            </a:r>
            <a:endParaRPr lang="en-US" altLang="zh-CN" sz="24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4657235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rtl="1"/>
            <a:r>
              <a:rPr lang="ar-SA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مثال:</a:t>
            </a:r>
            <a:endParaRPr lang="en-US" sz="24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</a:pPr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&lt;p&gt; &lt;font face = "Arial" size = "12" color = "cyan"&gt; welcome, to HTML World &lt;/font&gt; &lt;/p&gt;</a:t>
            </a:r>
            <a:endParaRPr lang="en-US" altLang="zh-CN" sz="24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59170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ctr" rtl="1">
              <a:lnSpc>
                <a:spcPct val="150000"/>
              </a:lnSpc>
            </a:pPr>
            <a:endParaRPr lang="en-US" altLang="zh-CN" sz="3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تحديد نمط الخط 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style</a:t>
            </a: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تستخدم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زوج علامتي الترميز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&lt;b&gt;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&lt;/b&gt;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لجعل النص المراد تنسيقه أسود عريض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bold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). 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تسخدم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 زوج علامتي الترميز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i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i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لإظهار النص المراد تنسيقه بشكل مائل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italic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).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كما  تسخدم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 زوج علامتي الترميز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&lt;u&gt;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&lt;/u&gt;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لإظهار خط تحت النص المراد تنسيقه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under line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).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توضيح ذلك بالمثال التالي 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-14990" y="14990"/>
            <a:ext cx="9144000" cy="692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</a:pPr>
            <a:r>
              <a:rPr lang="en-US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&lt;p&gt; welcome, to 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&lt;b&gt;</a:t>
            </a:r>
            <a:r>
              <a:rPr lang="en-US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HTML World 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&lt;/b&gt;</a:t>
            </a:r>
            <a:r>
              <a:rPr lang="en-US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&lt;/p&gt;</a:t>
            </a:r>
            <a:endParaRPr lang="ar-SA" sz="28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342900" lvl="0" indent="-342900" algn="just" rtl="1">
              <a:lnSpc>
                <a:spcPct val="150000"/>
              </a:lnSpc>
            </a:pP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تعرض الفقرة على النحو التالي (أسود عريض - </a:t>
            </a:r>
            <a:r>
              <a:rPr lang="en-US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bold</a:t>
            </a: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):</a:t>
            </a:r>
          </a:p>
          <a:p>
            <a:pPr marL="342900" lvl="0" indent="-342900" algn="just">
              <a:lnSpc>
                <a:spcPct val="150000"/>
              </a:lnSpc>
            </a:pPr>
            <a:r>
              <a:rPr lang="en-US" sz="2400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welcome, to</a:t>
            </a:r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 World</a:t>
            </a:r>
            <a:endParaRPr lang="ar-SA" sz="28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342900" lvl="0" indent="-342900" algn="just">
              <a:lnSpc>
                <a:spcPct val="150000"/>
              </a:lnSpc>
            </a:pPr>
            <a:r>
              <a:rPr lang="en-US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&lt;p&gt; welcome, to 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&lt;</a:t>
            </a:r>
            <a:r>
              <a:rPr lang="en-US" sz="2800" dirty="0" err="1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&gt;</a:t>
            </a:r>
            <a:r>
              <a:rPr lang="en-US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HTML World 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&lt;/</a:t>
            </a:r>
            <a:r>
              <a:rPr lang="en-US" sz="2800" dirty="0" err="1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&gt;</a:t>
            </a:r>
            <a:r>
              <a:rPr lang="en-US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&lt;/p&gt;</a:t>
            </a:r>
            <a:endParaRPr lang="ar-SA" sz="28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342900" lvl="0" indent="-342900" algn="just" rtl="1">
              <a:lnSpc>
                <a:spcPct val="150000"/>
              </a:lnSpc>
            </a:pP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تعرض الفقرة على النحو التالي(مائل - </a:t>
            </a:r>
            <a:r>
              <a:rPr lang="en-US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italic</a:t>
            </a: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):</a:t>
            </a:r>
          </a:p>
          <a:p>
            <a:pPr marL="342900" lvl="0" indent="-342900" algn="just">
              <a:lnSpc>
                <a:spcPct val="150000"/>
              </a:lnSpc>
            </a:pPr>
            <a:r>
              <a:rPr lang="en-US" sz="2400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welcome, to </a:t>
            </a:r>
            <a:r>
              <a:rPr lang="en-US" sz="2400" i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 World</a:t>
            </a:r>
          </a:p>
          <a:p>
            <a:pPr marL="342900" lvl="0" indent="-342900" algn="just">
              <a:lnSpc>
                <a:spcPct val="150000"/>
              </a:lnSpc>
            </a:pPr>
            <a:r>
              <a:rPr lang="en-US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&lt;p&gt; welcome, to 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&lt;u&gt;</a:t>
            </a:r>
            <a:r>
              <a:rPr lang="en-US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HTML World </a:t>
            </a:r>
            <a:r>
              <a:rPr lang="en-US" sz="28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&lt;/u&gt;</a:t>
            </a:r>
            <a:r>
              <a:rPr lang="en-US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&lt;/p&gt;</a:t>
            </a:r>
            <a:endParaRPr lang="ar-SA" sz="28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342900" lvl="0" indent="-342900" algn="just" rtl="1">
              <a:lnSpc>
                <a:spcPct val="150000"/>
              </a:lnSpc>
            </a:pP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تعرض الفقرة على النحو التالي(تحته خط – </a:t>
            </a:r>
            <a:r>
              <a:rPr lang="en-US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under line</a:t>
            </a: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):</a:t>
            </a:r>
          </a:p>
          <a:p>
            <a:pPr marL="342900" lvl="0" indent="-342900" algn="just">
              <a:lnSpc>
                <a:spcPct val="150000"/>
              </a:lnSpc>
            </a:pPr>
            <a:r>
              <a:rPr lang="en-US" sz="2400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welcome, to </a:t>
            </a:r>
            <a:r>
              <a:rPr lang="en-US" sz="2400" u="sng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 World</a:t>
            </a:r>
            <a:endParaRPr lang="en-US" altLang="zh-CN" sz="2400" u="sng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342900" lvl="0" indent="-342900" algn="just" rtl="1">
              <a:lnSpc>
                <a:spcPct val="150000"/>
              </a:lnSpc>
            </a:pP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كما يمكن تنسيقه باستخدام كل علامات الترميز مع بعضها البعض كما يلي:</a:t>
            </a:r>
            <a:endParaRPr lang="en-US" altLang="zh-CN" sz="28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342900" lvl="0" indent="-342900"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-14990" y="14990"/>
            <a:ext cx="9144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 rtl="1">
              <a:lnSpc>
                <a:spcPct val="150000"/>
              </a:lnSpc>
            </a:pP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كما يمكن تنسيقه باستخدام كل علامات الترميز مع بعضها البعض كما يلي:</a:t>
            </a:r>
            <a:endParaRPr lang="en-US" altLang="zh-CN" sz="28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342900" lvl="0" indent="-342900" algn="just">
              <a:lnSpc>
                <a:spcPct val="200000"/>
              </a:lnSpc>
            </a:pPr>
            <a:r>
              <a:rPr lang="en-US" sz="26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&lt;p&gt; welcome, to </a:t>
            </a:r>
            <a:r>
              <a:rPr lang="en-US" sz="26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&lt;b&gt;&lt;</a:t>
            </a:r>
            <a:r>
              <a:rPr lang="en-US" sz="2600" dirty="0" err="1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lang="en-US" sz="26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&gt;&lt;u&gt;</a:t>
            </a:r>
            <a:r>
              <a:rPr lang="en-US" sz="26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HTML World </a:t>
            </a:r>
            <a:r>
              <a:rPr lang="en-US" sz="26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&lt;/u&gt;&lt;/</a:t>
            </a:r>
            <a:r>
              <a:rPr lang="en-US" sz="2600" dirty="0" err="1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i</a:t>
            </a:r>
            <a:r>
              <a:rPr lang="en-US" sz="2600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&gt;&lt;/b&gt;</a:t>
            </a:r>
            <a:r>
              <a:rPr lang="en-US" sz="26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&lt;/p&gt;</a:t>
            </a:r>
            <a:endParaRPr lang="ar-SA" sz="26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342900" lvl="0" indent="-342900" algn="just" rtl="1">
              <a:lnSpc>
                <a:spcPct val="200000"/>
              </a:lnSpc>
            </a:pP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تعرض الفقرة على النحو التالي</a:t>
            </a:r>
            <a:r>
              <a:rPr lang="en-US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</a:t>
            </a:r>
          </a:p>
          <a:p>
            <a:pPr marL="342900" lvl="0" indent="-342900" algn="just">
              <a:lnSpc>
                <a:spcPct val="300000"/>
              </a:lnSpc>
            </a:pPr>
            <a:r>
              <a:rPr lang="en-US" sz="2400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welcome, to </a:t>
            </a:r>
            <a:r>
              <a:rPr lang="en-US" sz="2800" b="1" i="1" u="sng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 World</a:t>
            </a:r>
            <a:endParaRPr lang="en-US" altLang="zh-CN" sz="2400" b="1" i="1" u="sng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342900" lvl="0" indent="-342900" algn="just">
              <a:lnSpc>
                <a:spcPct val="150000"/>
              </a:lnSpc>
            </a:pPr>
            <a:endParaRPr lang="en-US" altLang="zh-CN" sz="24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5555</TotalTime>
  <Words>1022</Words>
  <Application>Microsoft Office PowerPoint</Application>
  <PresentationFormat>On-screen Show (4:3)</PresentationFormat>
  <Paragraphs>204</Paragraphs>
  <Slides>16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166</cp:revision>
  <dcterms:created xsi:type="dcterms:W3CDTF">2020-01-06T11:33:07Z</dcterms:created>
  <dcterms:modified xsi:type="dcterms:W3CDTF">2021-05-31T09:03:06Z</dcterms:modified>
</cp:coreProperties>
</file>