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331" r:id="rId3"/>
    <p:sldId id="338" r:id="rId4"/>
    <p:sldId id="333" r:id="rId5"/>
    <p:sldId id="339" r:id="rId6"/>
    <p:sldId id="335" r:id="rId7"/>
    <p:sldId id="336" r:id="rId8"/>
    <p:sldId id="340" r:id="rId9"/>
    <p:sldId id="341" r:id="rId10"/>
    <p:sldId id="337" r:id="rId11"/>
    <p:sldId id="342" r:id="rId12"/>
    <p:sldId id="343" r:id="rId13"/>
    <p:sldId id="344" r:id="rId14"/>
    <p:sldId id="345" r:id="rId15"/>
    <p:sldId id="347" r:id="rId16"/>
    <p:sldId id="346" r:id="rId17"/>
    <p:sldId id="348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246" autoAdjust="0"/>
    <p:restoredTop sz="94660"/>
  </p:normalViewPr>
  <p:slideViewPr>
    <p:cSldViewPr>
      <p:cViewPr>
        <p:scale>
          <a:sx n="70" d="100"/>
          <a:sy n="70" d="100"/>
        </p:scale>
        <p:origin x="-1194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BCAD32-D0A7-4ACD-A2AD-0024C043137F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DD9EF5-0170-4C85-A9BA-80AE963ADBF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968B4F-0E28-46C8-ADC3-A1CA99295E2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68B4F-0E28-46C8-ADC3-A1CA99295E22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0B66E5C-B1FB-465C-A782-D16E1D8B169C}" type="datetimeFigureOut">
              <a:rPr lang="en-US" smtClean="0"/>
              <a:pPr/>
              <a:t>5/31/2021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68B4F-0E28-46C8-ADC3-A1CA99295E2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68B4F-0E28-46C8-ADC3-A1CA99295E2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68B4F-0E28-46C8-ADC3-A1CA99295E22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68B4F-0E28-46C8-ADC3-A1CA99295E22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56F95-979B-4621-8201-90C7EDDF3DB6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78BDA-1C4B-40DC-B683-D3438EA9DCFA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8239C-E8B8-4FD6-A4DE-8E1A1B359EF7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CCED5-94AA-45CE-864C-C6EF8D866E10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9CE0D-1253-4D60-987F-D31EB9DDFB65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B805E-B3FD-40F9-8DF4-D3C788C9E6A8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77FA0-3793-47DF-A6F2-ADEBFF6F6802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7C3E4-A6BB-476C-9ACD-8DE339E34FD9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B8F2-C5B6-468E-BA55-59AFC9DEAA00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9C856-E2DE-42F7-94E0-7AC01BE68671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E9856-4241-4F9A-B4D8-8F0AE7B66AD7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250"/>
            <a:ext cx="9144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5400" b="1" dirty="0">
                <a:cs typeface="+mj-cs"/>
              </a:rPr>
              <a:t>مبادئ الإنترنت </a:t>
            </a:r>
            <a:r>
              <a:rPr lang="ar-SA" sz="5400" b="1" dirty="0" smtClean="0">
                <a:cs typeface="+mj-cs"/>
              </a:rPr>
              <a:t>وتطبيقاته</a:t>
            </a:r>
            <a:endParaRPr lang="en-US" sz="5400" b="1" dirty="0" smtClean="0">
              <a:cs typeface="+mj-cs"/>
            </a:endParaRPr>
          </a:p>
          <a:p>
            <a:pPr algn="ctr" rtl="1">
              <a:lnSpc>
                <a:spcPct val="150000"/>
              </a:lnSpc>
            </a:pPr>
            <a:r>
              <a:rPr lang="en-US" sz="7200" b="1" dirty="0"/>
              <a:t>IT 304</a:t>
            </a:r>
            <a:r>
              <a:rPr lang="ar-SA" sz="7200" b="1" dirty="0"/>
              <a:t>  </a:t>
            </a:r>
            <a:endParaRPr lang="en-US" sz="7200" b="1" dirty="0"/>
          </a:p>
        </p:txBody>
      </p:sp>
      <p:sp>
        <p:nvSpPr>
          <p:cNvPr id="5" name="Rectangle 4"/>
          <p:cNvSpPr/>
          <p:nvPr/>
        </p:nvSpPr>
        <p:spPr>
          <a:xfrm>
            <a:off x="3581400" y="5648980"/>
            <a:ext cx="1938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ar-SA" sz="2800" b="1" dirty="0" smtClean="0">
                <a:solidFill>
                  <a:srgbClr val="FF0000"/>
                </a:solidFill>
              </a:rPr>
              <a:t>محاضرة رقم </a:t>
            </a:r>
            <a:r>
              <a:rPr lang="en-US" sz="2800" b="1" dirty="0" smtClean="0">
                <a:solidFill>
                  <a:srgbClr val="FF0000"/>
                </a:solidFill>
              </a:rPr>
              <a:t>9</a:t>
            </a:r>
            <a:endParaRPr lang="en-US" sz="2800" b="1" dirty="0" smtClean="0">
              <a:solidFill>
                <a:srgbClr val="FF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E5B79-7E17-4E0E-94A0-D7FB29F7E6E5}" type="datetime1">
              <a:rPr lang="en-US" smtClean="0"/>
              <a:pPr/>
              <a:t>5/31/2021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z="1600" b="1" dirty="0" smtClean="0"/>
              <a:t>محمود علي احمد</a:t>
            </a:r>
            <a:endParaRPr lang="en-US" sz="1600" b="1" dirty="0"/>
          </a:p>
        </p:txBody>
      </p:sp>
      <p:sp>
        <p:nvSpPr>
          <p:cNvPr id="9" name="Rectangle 8"/>
          <p:cNvSpPr/>
          <p:nvPr/>
        </p:nvSpPr>
        <p:spPr>
          <a:xfrm>
            <a:off x="685800" y="3421559"/>
            <a:ext cx="80554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ar-SA" sz="4400" b="1" dirty="0" smtClean="0">
                <a:solidFill>
                  <a:srgbClr val="FF0000"/>
                </a:solidFill>
              </a:rPr>
              <a:t>تطوير صفحات الويب عن طريق الـ </a:t>
            </a:r>
            <a:r>
              <a:rPr lang="en-US" sz="4400" b="1" dirty="0" smtClean="0">
                <a:solidFill>
                  <a:srgbClr val="FF0000"/>
                </a:solidFill>
              </a:rPr>
              <a:t>HTML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8575" y="1143000"/>
            <a:ext cx="9115425" cy="490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en-US" altLang="zh-CN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&lt;html&gt;</a:t>
            </a:r>
          </a:p>
          <a:p>
            <a:pPr algn="just"/>
            <a:r>
              <a:rPr lang="en-US" altLang="zh-CN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&lt;table border = "1" align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=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"center"&gt; 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&lt;caption&gt; &lt;b&gt;Monthly Sale Information &lt;/b&gt;&lt;/caption&gt;</a:t>
            </a:r>
            <a:endParaRPr lang="ar-SA" altLang="zh-CN" sz="1900" b="1" dirty="0" smtClean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ar-SA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   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&gt;Name&lt;/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r>
              <a:rPr lang="ar-SA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&lt;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colspan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="2"&gt;Telephone&lt;/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r>
              <a:rPr lang="ar-SA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&lt;/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r>
              <a:rPr lang="ar-SA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ar-SA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   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&lt;td&gt;Ahmed Khalid &lt;/td&gt;</a:t>
            </a:r>
          </a:p>
          <a:p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ar-SA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   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&lt;td&gt;0183 555 77 854&lt;/td&gt;</a:t>
            </a:r>
          </a:p>
          <a:p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ar-SA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   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&lt;td&gt;0183 555 77 855&lt;/td&gt;</a:t>
            </a:r>
          </a:p>
          <a:p>
            <a:r>
              <a:rPr lang="ar-SA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&lt;/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r>
              <a:rPr lang="ar-SA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</a:t>
            </a:r>
            <a:r>
              <a:rPr lang="en-US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table&gt;</a:t>
            </a:r>
          </a:p>
          <a:p>
            <a:pPr algn="just"/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&lt;/html&gt;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3171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28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علامات الترميز الرئيسية </a:t>
            </a:r>
            <a:r>
              <a:rPr lang="en-US" sz="28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(basic HTML tags)</a:t>
            </a:r>
          </a:p>
          <a:p>
            <a:pPr algn="ctr" rtl="1">
              <a:lnSpc>
                <a:spcPct val="150000"/>
              </a:lnSpc>
            </a:pPr>
            <a:endParaRPr lang="en-US" altLang="zh-CN" sz="3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الروابط بين المستندات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Links </a:t>
            </a:r>
            <a:endParaRPr lang="ar-SA" altLang="zh-CN" sz="28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(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anchor tag and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href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attribute</a:t>
            </a: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يتم إنشاء رابط بين مستند ومستند آخر باستخدام زوج علامتي الترميز "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a&gt;</a:t>
            </a: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 و "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/a&gt;</a:t>
            </a: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"، بالإضافة للخاصية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</a:t>
            </a:r>
            <a:r>
              <a:rPr lang="en-US" altLang="zh-CN" sz="3200" b="1" dirty="0" err="1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href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</a:t>
            </a: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للدلالة على ربط مستند (صفحة ويب) بمستند آخر (صفحة ويب أخرى).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يمكن أن تشير علامة ترميز الربط 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"&lt;a&gt;"</a:t>
            </a: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إلى أي نوع من محتوى صفحات الويب: صفحة ويب أخرى، صورة، ملف صوتي، فيلم وغيرها من المحتوى الممكن لصفحة الويب.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624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28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علامات الترميز الرئيسية </a:t>
            </a:r>
            <a:r>
              <a:rPr lang="en-US" sz="28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(basic HTML tags)</a:t>
            </a:r>
          </a:p>
          <a:p>
            <a:pPr algn="ctr" rtl="1">
              <a:lnSpc>
                <a:spcPct val="150000"/>
              </a:lnSpc>
            </a:pPr>
            <a:endParaRPr lang="en-US" altLang="zh-CN" sz="3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الروابط بين المستندات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Links </a:t>
            </a:r>
            <a:endParaRPr lang="ar-SA" altLang="zh-CN" sz="28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(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anchor tag and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href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attribute</a:t>
            </a: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يستخدم زوج علامتي الترميز "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a&gt;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 و "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/a&gt;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"، بالإضافة للخاصية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href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لربط محتوي صفحة أخرى بالصفحة الحالية، وفقاً للصيغة التالية:</a:t>
            </a:r>
          </a:p>
          <a:p>
            <a:pPr algn="just">
              <a:lnSpc>
                <a:spcPct val="200000"/>
              </a:lnSpc>
            </a:pPr>
            <a:r>
              <a:rPr lang="en-US" sz="2800" dirty="0" smtClean="0">
                <a:solidFill>
                  <a:srgbClr val="0000FF"/>
                </a:solidFill>
              </a:rPr>
              <a:t>&lt;</a:t>
            </a:r>
            <a:r>
              <a:rPr lang="en-US" sz="2800" dirty="0" smtClean="0">
                <a:solidFill>
                  <a:srgbClr val="FF0000"/>
                </a:solidFill>
              </a:rPr>
              <a:t>a</a:t>
            </a:r>
            <a:r>
              <a:rPr lang="en-US" sz="2800" dirty="0" smtClean="0">
                <a:solidFill>
                  <a:srgbClr val="0000FF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href</a:t>
            </a:r>
            <a:r>
              <a:rPr lang="ar-SA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smtClean="0"/>
              <a:t>=</a:t>
            </a:r>
            <a:r>
              <a:rPr lang="ar-SA" sz="2800" dirty="0" smtClean="0"/>
              <a:t> </a:t>
            </a:r>
            <a:r>
              <a:rPr lang="en-US" sz="2800" dirty="0" smtClean="0"/>
              <a:t>"</a:t>
            </a:r>
            <a:r>
              <a:rPr lang="en-US" sz="2800" dirty="0" err="1" smtClean="0"/>
              <a:t>url</a:t>
            </a:r>
            <a:r>
              <a:rPr lang="en-US" sz="2800" dirty="0" smtClean="0"/>
              <a:t>/</a:t>
            </a:r>
            <a:r>
              <a:rPr lang="ar-SA" sz="2800" dirty="0" smtClean="0"/>
              <a:t>الملف المراد ربطه</a:t>
            </a:r>
            <a:r>
              <a:rPr lang="en-US" sz="2800" dirty="0" smtClean="0"/>
              <a:t>"</a:t>
            </a:r>
            <a:r>
              <a:rPr lang="en-US" sz="2800" dirty="0" smtClean="0">
                <a:solidFill>
                  <a:srgbClr val="0000FF"/>
                </a:solidFill>
              </a:rPr>
              <a:t>&gt;</a:t>
            </a:r>
            <a:r>
              <a:rPr lang="en-US" sz="2800" i="1" dirty="0" smtClean="0"/>
              <a:t>content link</a:t>
            </a:r>
            <a:r>
              <a:rPr lang="en-US" sz="2800" dirty="0" smtClean="0">
                <a:solidFill>
                  <a:srgbClr val="0000FF"/>
                </a:solidFill>
              </a:rPr>
              <a:t>&lt;</a:t>
            </a:r>
            <a:r>
              <a:rPr lang="en-US" sz="2800" dirty="0" smtClean="0">
                <a:solidFill>
                  <a:srgbClr val="FF0000"/>
                </a:solidFill>
              </a:rPr>
              <a:t>/a</a:t>
            </a:r>
            <a:r>
              <a:rPr lang="en-US" sz="2800" dirty="0" smtClean="0">
                <a:solidFill>
                  <a:srgbClr val="0000FF"/>
                </a:solidFill>
              </a:rPr>
              <a:t>&gt;</a:t>
            </a:r>
            <a:endParaRPr lang="ar-SA" sz="2800" dirty="0" smtClean="0">
              <a:solidFill>
                <a:srgbClr val="0000FF"/>
              </a:solidFill>
            </a:endParaRPr>
          </a:p>
          <a:p>
            <a:pPr algn="just" rtl="1">
              <a:lnSpc>
                <a:spcPct val="20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العنصر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</a:t>
            </a:r>
            <a:r>
              <a:rPr lang="en-US" sz="2800" b="1" i="1" dirty="0" smtClean="0"/>
              <a:t>content link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تعبر عن الرابط المراد الوصول الى محتواه والذي يمثل في هذه الحالة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url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.</a:t>
            </a:r>
            <a:endParaRPr lang="en-US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2000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إنشاء رابط للوصول الى محتوى ملف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html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آخر.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76200"/>
            <a:ext cx="9144000" cy="6387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500"/>
              </a:lnSpc>
            </a:pPr>
            <a:r>
              <a:rPr lang="en-US" sz="2800" b="1" dirty="0" smtClean="0">
                <a:solidFill>
                  <a:srgbClr val="000000"/>
                </a:solidFill>
              </a:rPr>
              <a:t>&lt;html&gt;</a:t>
            </a:r>
          </a:p>
          <a:p>
            <a:pPr>
              <a:lnSpc>
                <a:spcPts val="4500"/>
              </a:lnSpc>
            </a:pPr>
            <a:r>
              <a:rPr lang="en-US" sz="2800" b="1" dirty="0" smtClean="0"/>
              <a:t>      &lt;h1&gt; </a:t>
            </a:r>
            <a:r>
              <a:rPr lang="en-US" sz="2800" b="1" dirty="0" smtClean="0">
                <a:solidFill>
                  <a:srgbClr val="FF0000"/>
                </a:solidFill>
              </a:rPr>
              <a:t>Hyper Links within document </a:t>
            </a:r>
            <a:r>
              <a:rPr lang="en-US" sz="2800" b="1" dirty="0" smtClean="0"/>
              <a:t>&lt;/h1&gt;</a:t>
            </a:r>
          </a:p>
          <a:p>
            <a:pPr>
              <a:lnSpc>
                <a:spcPts val="4500"/>
              </a:lnSpc>
            </a:pPr>
            <a:r>
              <a:rPr lang="en-US" sz="2800" b="1" dirty="0" smtClean="0"/>
              <a:t>      </a:t>
            </a:r>
            <a:r>
              <a:rPr lang="en-US" sz="2800" b="1" dirty="0" smtClean="0">
                <a:solidFill>
                  <a:srgbClr val="000000"/>
                </a:solidFill>
              </a:rPr>
              <a:t>&lt;body&gt;</a:t>
            </a:r>
          </a:p>
          <a:p>
            <a:pPr>
              <a:lnSpc>
                <a:spcPts val="4500"/>
              </a:lnSpc>
            </a:pPr>
            <a:r>
              <a:rPr lang="en-US" sz="2800" b="1" dirty="0" smtClean="0">
                <a:solidFill>
                  <a:srgbClr val="000000"/>
                </a:solidFill>
              </a:rPr>
              <a:t>             &lt;p  align = "center"&gt;</a:t>
            </a:r>
          </a:p>
          <a:p>
            <a:pPr>
              <a:lnSpc>
                <a:spcPts val="4500"/>
              </a:lnSpc>
            </a:pPr>
            <a:r>
              <a:rPr lang="en-US" sz="2800" b="1" dirty="0" smtClean="0">
                <a:solidFill>
                  <a:srgbClr val="000000"/>
                </a:solidFill>
              </a:rPr>
              <a:t>  </a:t>
            </a:r>
            <a:r>
              <a:rPr lang="ar-SA" sz="2800" b="1" dirty="0" smtClean="0">
                <a:solidFill>
                  <a:srgbClr val="000000"/>
                </a:solidFill>
              </a:rPr>
              <a:t>	</a:t>
            </a:r>
            <a:r>
              <a:rPr lang="en-US" sz="2600" b="1" dirty="0" smtClean="0">
                <a:solidFill>
                  <a:srgbClr val="000000"/>
                </a:solidFill>
              </a:rPr>
              <a:t>This is to show how create a hyper link within document</a:t>
            </a:r>
            <a:r>
              <a:rPr lang="en-US" sz="2800" b="1" dirty="0" smtClean="0">
                <a:solidFill>
                  <a:srgbClr val="000000"/>
                </a:solidFill>
              </a:rPr>
              <a:t>. </a:t>
            </a:r>
          </a:p>
          <a:p>
            <a:pPr>
              <a:lnSpc>
                <a:spcPts val="4500"/>
              </a:lnSpc>
            </a:pPr>
            <a:r>
              <a:rPr lang="en-US" sz="2800" b="1" dirty="0" smtClean="0">
                <a:solidFill>
                  <a:srgbClr val="000000"/>
                </a:solidFill>
              </a:rPr>
              <a:t>             &lt;\p&gt;</a:t>
            </a:r>
          </a:p>
          <a:p>
            <a:pPr>
              <a:lnSpc>
                <a:spcPts val="4500"/>
              </a:lnSpc>
            </a:pPr>
            <a:r>
              <a:rPr lang="en-US" sz="2800" b="1" dirty="0" smtClean="0">
                <a:solidFill>
                  <a:srgbClr val="000000"/>
                </a:solidFill>
              </a:rPr>
              <a:t>             &lt;p&gt;this a link to html document</a:t>
            </a:r>
          </a:p>
          <a:p>
            <a:pPr>
              <a:lnSpc>
                <a:spcPts val="4500"/>
              </a:lnSpc>
            </a:pPr>
            <a:r>
              <a:rPr lang="en-US" sz="2800" b="1" dirty="0" smtClean="0">
                <a:solidFill>
                  <a:srgbClr val="000000"/>
                </a:solidFill>
              </a:rPr>
              <a:t>               &lt;a </a:t>
            </a:r>
            <a:r>
              <a:rPr lang="en-US" sz="2800" b="1" dirty="0" err="1" smtClean="0">
                <a:solidFill>
                  <a:srgbClr val="000000"/>
                </a:solidFill>
              </a:rPr>
              <a:t>href</a:t>
            </a:r>
            <a:r>
              <a:rPr lang="en-US" sz="2800" b="1" dirty="0" smtClean="0">
                <a:solidFill>
                  <a:srgbClr val="000000"/>
                </a:solidFill>
              </a:rPr>
              <a:t> = “table.html”&gt; table link &lt;/a&gt;  </a:t>
            </a:r>
          </a:p>
          <a:p>
            <a:pPr>
              <a:lnSpc>
                <a:spcPts val="4500"/>
              </a:lnSpc>
            </a:pPr>
            <a:r>
              <a:rPr lang="en-US" sz="2800" b="1" dirty="0" smtClean="0">
                <a:solidFill>
                  <a:srgbClr val="000000"/>
                </a:solidFill>
              </a:rPr>
              <a:t>             &lt;/p&gt;</a:t>
            </a:r>
          </a:p>
          <a:p>
            <a:pPr>
              <a:lnSpc>
                <a:spcPts val="4500"/>
              </a:lnSpc>
            </a:pPr>
            <a:r>
              <a:rPr lang="en-US" sz="2800" b="1" dirty="0" smtClean="0">
                <a:solidFill>
                  <a:srgbClr val="000000"/>
                </a:solidFill>
              </a:rPr>
              <a:t>       &lt;/body&gt;</a:t>
            </a:r>
          </a:p>
          <a:p>
            <a:pPr>
              <a:lnSpc>
                <a:spcPts val="4500"/>
              </a:lnSpc>
            </a:pPr>
            <a:r>
              <a:rPr lang="en-US" sz="2800" b="1" dirty="0" smtClean="0">
                <a:solidFill>
                  <a:srgbClr val="000000"/>
                </a:solidFill>
              </a:rPr>
              <a:t> &lt;/html&gt;</a:t>
            </a:r>
            <a:endParaRPr lang="ar-SA" sz="28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ملحوظة</a:t>
            </a:r>
            <a:r>
              <a:rPr lang="ar-SA" altLang="zh-CN" sz="32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تظهر الروابط داخل صفحات الويب حسب الألوان التالية:</a:t>
            </a:r>
          </a:p>
          <a:p>
            <a:pPr algn="just" rtl="1">
              <a:lnSpc>
                <a:spcPct val="200000"/>
              </a:lnSpc>
            </a:pPr>
            <a:r>
              <a:rPr lang="ar-SA" altLang="zh-CN" sz="32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اللون </a:t>
            </a:r>
            <a:r>
              <a:rPr lang="ar-SA" altLang="zh-CN" sz="3200" b="1" dirty="0" smtClean="0">
                <a:solidFill>
                  <a:srgbClr val="00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أزرق</a:t>
            </a:r>
            <a:r>
              <a:rPr lang="ar-SA" altLang="zh-CN" sz="32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(</a:t>
            </a:r>
            <a:r>
              <a:rPr lang="en-US" altLang="zh-CN" sz="3200" b="1" dirty="0" smtClean="0">
                <a:solidFill>
                  <a:srgbClr val="00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blue</a:t>
            </a:r>
            <a:r>
              <a:rPr lang="ar-SA" altLang="zh-CN" sz="32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): للدلالة على أن الرابط لم يتم الوصول إليه.</a:t>
            </a:r>
          </a:p>
          <a:p>
            <a:pPr algn="just" rtl="1">
              <a:lnSpc>
                <a:spcPct val="200000"/>
              </a:lnSpc>
            </a:pPr>
            <a:r>
              <a:rPr lang="ar-SA" altLang="zh-CN" sz="32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اللون </a:t>
            </a:r>
            <a:r>
              <a:rPr lang="ar-SA" altLang="zh-CN" sz="3200" b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بنفسجي</a:t>
            </a:r>
            <a:r>
              <a:rPr lang="ar-SA" altLang="zh-CN" sz="32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(</a:t>
            </a:r>
            <a:r>
              <a:rPr lang="en-US" altLang="zh-CN" sz="3200" b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purple</a:t>
            </a:r>
            <a:r>
              <a:rPr lang="ar-SA" altLang="zh-CN" sz="32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): للدلالة على أن الرابط تم الوصول إليه.</a:t>
            </a:r>
          </a:p>
          <a:p>
            <a:pPr algn="just" rtl="1">
              <a:lnSpc>
                <a:spcPct val="200000"/>
              </a:lnSpc>
            </a:pPr>
            <a:r>
              <a:rPr lang="ar-SA" altLang="zh-CN" sz="32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اللون </a:t>
            </a: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أحمر</a:t>
            </a:r>
            <a:r>
              <a:rPr lang="ar-SA" altLang="zh-CN" sz="32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(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red</a:t>
            </a:r>
            <a:r>
              <a:rPr lang="ar-SA" altLang="zh-CN" sz="32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): للدلالة على أن الرابط تم الوصول اليه وهو من الصفحات النشطة حالياً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0" y="6356350"/>
            <a:ext cx="8915400" cy="365125"/>
          </a:xfrm>
        </p:spPr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6248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28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علامات الترميز الرئيسية </a:t>
            </a:r>
            <a:r>
              <a:rPr lang="en-US" sz="28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(basic HTML tags)</a:t>
            </a:r>
          </a:p>
          <a:p>
            <a:pPr algn="ctr" rtl="1">
              <a:lnSpc>
                <a:spcPct val="150000"/>
              </a:lnSpc>
            </a:pPr>
            <a:endParaRPr lang="en-US" altLang="zh-CN" sz="3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إدراج صورة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Insertion of image </a:t>
            </a:r>
            <a:endParaRPr lang="ar-SA" altLang="zh-CN" sz="28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(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img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tag and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scr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attribute</a:t>
            </a: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تستخدم علامة الترميز "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img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” بالإضافة للخاصية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src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لإدراج صورة كجزء من محتوى صفحة الويب، وفقاً للصيغة التالية:</a:t>
            </a:r>
          </a:p>
          <a:p>
            <a:pPr algn="just">
              <a:lnSpc>
                <a:spcPct val="200000"/>
              </a:lnSpc>
            </a:pPr>
            <a:r>
              <a:rPr lang="en-US" sz="2800" dirty="0" smtClean="0">
                <a:solidFill>
                  <a:srgbClr val="0000FF"/>
                </a:solidFill>
              </a:rPr>
              <a:t>&lt;</a:t>
            </a:r>
            <a:r>
              <a:rPr lang="en-US" sz="2800" dirty="0" err="1" smtClean="0">
                <a:solidFill>
                  <a:srgbClr val="FF0000"/>
                </a:solidFill>
              </a:rPr>
              <a:t>img</a:t>
            </a:r>
            <a:r>
              <a:rPr lang="en-US" sz="2800" dirty="0" smtClean="0">
                <a:solidFill>
                  <a:srgbClr val="0000FF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src</a:t>
            </a:r>
            <a:r>
              <a:rPr lang="en-US" sz="2800" dirty="0" smtClean="0"/>
              <a:t>=</a:t>
            </a:r>
            <a:r>
              <a:rPr lang="ar-SA" sz="2800" dirty="0" smtClean="0"/>
              <a:t> </a:t>
            </a:r>
            <a:r>
              <a:rPr lang="en-US" sz="2800" dirty="0" smtClean="0"/>
              <a:t>"image file name"</a:t>
            </a:r>
            <a:r>
              <a:rPr lang="en-US" sz="2800" dirty="0" smtClean="0">
                <a:solidFill>
                  <a:srgbClr val="0000FF"/>
                </a:solidFill>
              </a:rPr>
              <a:t>&gt;</a:t>
            </a:r>
            <a:r>
              <a:rPr lang="en-US" sz="2800" i="1" dirty="0" smtClean="0"/>
              <a:t> </a:t>
            </a:r>
            <a:endParaRPr lang="ar-SA" sz="2800" dirty="0" smtClean="0">
              <a:solidFill>
                <a:srgbClr val="0000FF"/>
              </a:solidFill>
            </a:endParaRP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ملحوظة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يمكن إظهار الصورة وضبطها بالصورة المطلوبة من حيث محاذاتها للأسفل، أعلى، أو وسط (تلقائياً يتم محاذاتها للأسفل)، وكذلك يمكن التحكم في حجمها بتحديد أبعاد مناسبة لعرضها: العرض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width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)، الارتفاع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height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  <a:endParaRPr lang="en-US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إدراج صورة ضمن محتوى صفحة الويب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76200"/>
            <a:ext cx="9144000" cy="6340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000000"/>
                </a:solidFill>
              </a:rPr>
              <a:t>&lt;html&gt;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000000"/>
                </a:solidFill>
              </a:rPr>
              <a:t>     &lt;body&gt;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000000"/>
                </a:solidFill>
              </a:rPr>
              <a:t>	&lt;p&gt;Insertion of an image with no border: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000000"/>
                </a:solidFill>
              </a:rPr>
              <a:t>	&lt;img </a:t>
            </a:r>
            <a:r>
              <a:rPr lang="en-US" sz="2800" dirty="0" err="1" smtClean="0">
                <a:solidFill>
                  <a:srgbClr val="000000"/>
                </a:solidFill>
              </a:rPr>
              <a:t>src</a:t>
            </a:r>
            <a:r>
              <a:rPr lang="en-US" sz="2800" dirty="0" smtClean="0">
                <a:solidFill>
                  <a:srgbClr val="000000"/>
                </a:solidFill>
              </a:rPr>
              <a:t>="Penguins.jpg" alt=" html tutorial" width=“128"  height=“96"&gt;&lt;/p&gt;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000000"/>
                </a:solidFill>
              </a:rPr>
              <a:t>	&lt; p&gt;Insertion of an image with border: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000000"/>
                </a:solidFill>
              </a:rPr>
              <a:t>	&lt;img border=“1" </a:t>
            </a:r>
            <a:r>
              <a:rPr lang="en-US" sz="2800" dirty="0" err="1" smtClean="0">
                <a:solidFill>
                  <a:srgbClr val="000000"/>
                </a:solidFill>
              </a:rPr>
              <a:t>src</a:t>
            </a:r>
            <a:r>
              <a:rPr lang="en-US" sz="2800" dirty="0" smtClean="0">
                <a:solidFill>
                  <a:srgbClr val="000000"/>
                </a:solidFill>
              </a:rPr>
              <a:t>="Penguins.jpg" alt="html tutorial" width=“128" height=“96"&gt;&lt;/p&gt;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000000"/>
                </a:solidFill>
              </a:rPr>
              <a:t>     &lt;/body&gt;</a:t>
            </a:r>
          </a:p>
          <a:p>
            <a:pPr>
              <a:lnSpc>
                <a:spcPct val="150000"/>
              </a:lnSpc>
            </a:pPr>
            <a:r>
              <a:rPr lang="en-US" sz="2800" dirty="0" smtClean="0">
                <a:solidFill>
                  <a:srgbClr val="000000"/>
                </a:solidFill>
              </a:rPr>
              <a:t>&lt;/html&gt;</a:t>
            </a:r>
            <a:endParaRPr lang="ar-SA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946470" y="0"/>
            <a:ext cx="61975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إدراج صورة لتمثل رابط لمحتوى صفحة الويب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910285"/>
            <a:ext cx="9144000" cy="5458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sz="2800" dirty="0" smtClean="0">
                <a:solidFill>
                  <a:srgbClr val="000000"/>
                </a:solidFill>
              </a:rPr>
              <a:t>&lt;html&gt;</a:t>
            </a:r>
          </a:p>
          <a:p>
            <a:pPr>
              <a:lnSpc>
                <a:spcPts val="3500"/>
              </a:lnSpc>
            </a:pPr>
            <a:r>
              <a:rPr lang="en-US" sz="2800" dirty="0" smtClean="0">
                <a:solidFill>
                  <a:srgbClr val="000000"/>
                </a:solidFill>
              </a:rPr>
              <a:t>     &lt;body&gt;</a:t>
            </a:r>
          </a:p>
          <a:p>
            <a:pPr>
              <a:lnSpc>
                <a:spcPts val="3500"/>
              </a:lnSpc>
            </a:pPr>
            <a:r>
              <a:rPr lang="en-US" sz="2800" dirty="0" smtClean="0">
                <a:solidFill>
                  <a:srgbClr val="000000"/>
                </a:solidFill>
              </a:rPr>
              <a:t>	&lt;p&gt;Insertion of an image with no border as link:</a:t>
            </a:r>
          </a:p>
          <a:p>
            <a:pPr>
              <a:lnSpc>
                <a:spcPts val="3500"/>
              </a:lnSpc>
            </a:pPr>
            <a:r>
              <a:rPr lang="en-US" sz="2800" dirty="0" smtClean="0">
                <a:solidFill>
                  <a:srgbClr val="000000"/>
                </a:solidFill>
              </a:rPr>
              <a:t>	&lt;a </a:t>
            </a:r>
            <a:r>
              <a:rPr lang="en-US" sz="2800" dirty="0" err="1" smtClean="0">
                <a:solidFill>
                  <a:srgbClr val="000000"/>
                </a:solidFill>
              </a:rPr>
              <a:t>href</a:t>
            </a:r>
            <a:r>
              <a:rPr lang="en-US" sz="2800" dirty="0" smtClean="0">
                <a:solidFill>
                  <a:srgbClr val="000000"/>
                </a:solidFill>
              </a:rPr>
              <a:t> = "table_row_span.html&gt; &lt;</a:t>
            </a:r>
            <a:r>
              <a:rPr lang="en-US" sz="2800" dirty="0" err="1" smtClean="0">
                <a:solidFill>
                  <a:srgbClr val="000000"/>
                </a:solidFill>
              </a:rPr>
              <a:t>img</a:t>
            </a:r>
            <a:r>
              <a:rPr lang="en-US" sz="2800" dirty="0" smtClean="0">
                <a:solidFill>
                  <a:srgbClr val="000000"/>
                </a:solidFill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</a:rPr>
              <a:t>src</a:t>
            </a:r>
            <a:r>
              <a:rPr lang="en-US" sz="2800" dirty="0" smtClean="0">
                <a:solidFill>
                  <a:srgbClr val="000000"/>
                </a:solidFill>
              </a:rPr>
              <a:t>="Penguins.jpg" alt=" html tutorial" width=“128"  height=“96"&gt;&lt;/a&gt;&lt;/p&gt;</a:t>
            </a:r>
          </a:p>
          <a:p>
            <a:pPr>
              <a:lnSpc>
                <a:spcPts val="3500"/>
              </a:lnSpc>
            </a:pPr>
            <a:r>
              <a:rPr lang="en-US" sz="2800" dirty="0" smtClean="0">
                <a:solidFill>
                  <a:srgbClr val="000000"/>
                </a:solidFill>
              </a:rPr>
              <a:t>	&lt; p&gt;Insertion of an image with border as link:</a:t>
            </a:r>
          </a:p>
          <a:p>
            <a:pPr>
              <a:lnSpc>
                <a:spcPts val="3500"/>
              </a:lnSpc>
            </a:pPr>
            <a:r>
              <a:rPr lang="en-US" sz="2800" dirty="0" smtClean="0">
                <a:solidFill>
                  <a:srgbClr val="000000"/>
                </a:solidFill>
              </a:rPr>
              <a:t>	 &lt;a </a:t>
            </a:r>
            <a:r>
              <a:rPr lang="en-US" sz="2800" dirty="0" err="1" smtClean="0">
                <a:solidFill>
                  <a:srgbClr val="000000"/>
                </a:solidFill>
              </a:rPr>
              <a:t>href</a:t>
            </a:r>
            <a:r>
              <a:rPr lang="en-US" sz="2800" dirty="0" smtClean="0">
                <a:solidFill>
                  <a:srgbClr val="000000"/>
                </a:solidFill>
              </a:rPr>
              <a:t> = "table_columns_span.html&gt; &lt;img border=“1" </a:t>
            </a:r>
            <a:r>
              <a:rPr lang="en-US" sz="2800" dirty="0" err="1" smtClean="0">
                <a:solidFill>
                  <a:srgbClr val="000000"/>
                </a:solidFill>
              </a:rPr>
              <a:t>src</a:t>
            </a:r>
            <a:r>
              <a:rPr lang="en-US" sz="2800" dirty="0" smtClean="0">
                <a:solidFill>
                  <a:srgbClr val="000000"/>
                </a:solidFill>
              </a:rPr>
              <a:t>="Penguins.jpg" alt="html tutorial" width=“128" height=“96"&gt;&lt;/p&gt;</a:t>
            </a:r>
          </a:p>
          <a:p>
            <a:pPr>
              <a:lnSpc>
                <a:spcPts val="3500"/>
              </a:lnSpc>
            </a:pPr>
            <a:r>
              <a:rPr lang="en-US" sz="2800" dirty="0" smtClean="0">
                <a:solidFill>
                  <a:srgbClr val="000000"/>
                </a:solidFill>
              </a:rPr>
              <a:t>     &lt;/body&gt;</a:t>
            </a:r>
          </a:p>
          <a:p>
            <a:pPr>
              <a:lnSpc>
                <a:spcPts val="3500"/>
              </a:lnSpc>
            </a:pPr>
            <a:r>
              <a:rPr lang="en-US" sz="2800" dirty="0" smtClean="0">
                <a:solidFill>
                  <a:srgbClr val="000000"/>
                </a:solidFill>
              </a:rPr>
              <a:t>&lt;/html&gt;</a:t>
            </a:r>
            <a:endParaRPr lang="ar-SA" sz="28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الجداول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Tables 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تحسين طريقة عرض محتوى الجدول</a:t>
            </a:r>
          </a:p>
          <a:p>
            <a:pPr marL="514350" indent="-514350" algn="just" rtl="1">
              <a:lnSpc>
                <a:spcPct val="150000"/>
              </a:lnSpc>
              <a:buFont typeface="+mj-lt"/>
              <a:buAutoNum type="arabicPeriod" startAt="7"/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يستخدم زوج علامتي الترميز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th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th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لإضافة عنوانين على مستوى بداية (رأس) الجدول.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2762689"/>
            <a:ext cx="9144000" cy="742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مثال: </a:t>
            </a:r>
            <a:r>
              <a:rPr lang="ar-SA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إظهار عنوانين على مستوى رأس الجدول، كما في الجدول أدناه. </a:t>
            </a:r>
            <a:endParaRPr lang="ar-SA" altLang="zh-CN" sz="32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3810000"/>
            <a:ext cx="5410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8575" y="0"/>
            <a:ext cx="9115425" cy="62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en-US" altLang="zh-CN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&lt;html&gt;</a:t>
            </a:r>
          </a:p>
          <a:p>
            <a:pPr algn="just"/>
            <a:r>
              <a:rPr lang="en-US" altLang="zh-CN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&lt;table border = "1" width = "30%" 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bgcolor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= "white" align = "center"&gt;</a:t>
            </a:r>
            <a:endParaRPr lang="ar-SA" altLang="zh-CN" sz="1900" b="1" dirty="0" smtClean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 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 &lt;font color = "red"&gt; Month &lt;/font&gt; &lt;/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  <a:endParaRPr lang="ar-SA" altLang="zh-CN" sz="1900" b="1" dirty="0" smtClean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 &lt;font color = "red"&gt;Name &lt;/font&gt;&lt;/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 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 &lt;font color = "red"&gt;Savings&lt;/font&gt; &lt;/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 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align = "center" &gt;January&lt;/td&gt;</a:t>
            </a:r>
            <a:endParaRPr lang="ar-SA" altLang="zh-CN" sz="1900" b="1" dirty="0" smtClean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&lt;td align = "center"&gt;Ahmed 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khalid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Abdalrahmen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&lt;/td&gt;</a:t>
            </a: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&lt;td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align = "center" &gt;$100&lt;/td&gt;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align = "center" &gt;February&lt;/td&gt;</a:t>
            </a:r>
            <a:endParaRPr lang="ar-SA" altLang="zh-CN" sz="1900" b="1" dirty="0" smtClean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 align = "center"&gt;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Shawgi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Ahmed 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Dafaallah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&lt;/td&gt;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align = "center" &gt;$80&lt;/td&gt;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  <a:endParaRPr lang="en-US" altLang="zh-CN" sz="1900" b="1" dirty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ar-SA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</a:t>
            </a:r>
            <a:r>
              <a:rPr lang="en-US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table&gt;</a:t>
            </a:r>
          </a:p>
          <a:p>
            <a:pPr algn="just"/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&lt;/html&gt;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الجداول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Tables 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تحسين طريقة عرض محتوى الجدول</a:t>
            </a:r>
          </a:p>
          <a:p>
            <a:pPr marL="514350" indent="-514350" algn="just" rtl="1">
              <a:lnSpc>
                <a:spcPct val="150000"/>
              </a:lnSpc>
              <a:buFont typeface="+mj-lt"/>
              <a:buAutoNum type="arabicPeriod" startAt="8"/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يستخدم زوج علامتي الترميز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&lt;caption&gt;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&lt;/caption&gt;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لإضافة عنوان للجدول.</a:t>
            </a:r>
          </a:p>
          <a:p>
            <a:pPr marL="514350" indent="-514350" algn="just" rtl="1">
              <a:lnSpc>
                <a:spcPct val="150000"/>
              </a:lnSpc>
            </a:pPr>
            <a:endParaRPr lang="ar-SA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marL="514350" indent="-514350" algn="just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</a:t>
            </a:r>
            <a:r>
              <a:rPr lang="ar-SA" altLang="zh-CN" sz="24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</a:t>
            </a:r>
            <a:r>
              <a:rPr lang="ar-SA" altLang="zh-CN" sz="24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إضافة عنوان للجدول، كما في الشكل أدناه </a:t>
            </a:r>
            <a:endParaRPr lang="en-US" altLang="zh-CN" sz="24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4572000"/>
            <a:ext cx="7052896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8575" y="0"/>
            <a:ext cx="9115425" cy="652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en-US" altLang="zh-CN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&lt;html&gt;</a:t>
            </a:r>
          </a:p>
          <a:p>
            <a:pPr algn="just"/>
            <a:r>
              <a:rPr lang="en-US" altLang="zh-CN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&lt;table border = "1" width = "30%" 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bgcolor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= "white" align = "center"&gt;</a:t>
            </a:r>
            <a:endParaRPr lang="ar-SA" altLang="zh-CN" sz="1900" b="1" dirty="0" smtClean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&lt;caption&gt; &lt;b&gt;Monthly Sale Information&lt;/b&gt; &lt;/caption&gt;</a:t>
            </a:r>
            <a:endParaRPr lang="ar-SA" altLang="zh-CN" sz="1900" b="1" dirty="0" smtClean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 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 &lt;font color = "red"&gt; Month &lt;/font&gt; &lt;/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  <a:endParaRPr lang="ar-SA" altLang="zh-CN" sz="1900" b="1" dirty="0" smtClean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 &lt;font color = "red"&gt;Name &lt;/font&gt;&lt;/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 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 &lt;font color = "red"&gt;savings&lt;/font&gt; &lt;/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 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align = "center" &gt;January&lt;/td&gt;</a:t>
            </a:r>
            <a:endParaRPr lang="ar-SA" altLang="zh-CN" sz="1900" b="1" dirty="0" smtClean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&lt;td align = "center"&gt;Ahmed 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khalid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Abdalrahmen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&lt;/td&gt;</a:t>
            </a: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&lt;td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align = "center" &gt;$100&lt;/td&gt;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align = "center" &gt;February&lt;/td&gt;</a:t>
            </a:r>
            <a:endParaRPr lang="ar-SA" altLang="zh-CN" sz="1900" b="1" dirty="0" smtClean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 align = "center"&gt;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Shawgi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Ahmed 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Dafaallah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&lt;/td&gt;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align = "center" &gt;$80&lt;/td&gt;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  <a:endParaRPr lang="en-US" altLang="zh-CN" sz="1900" b="1" dirty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ar-SA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</a:t>
            </a:r>
            <a:r>
              <a:rPr lang="en-US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table&gt;</a:t>
            </a:r>
          </a:p>
          <a:p>
            <a:pPr algn="just"/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&lt;/html&gt;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الجداول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Tables 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تحسين طريقة عرض محتوى الجدول</a:t>
            </a:r>
          </a:p>
          <a:p>
            <a:pPr marL="514350" indent="-514350" algn="just" rtl="1">
              <a:lnSpc>
                <a:spcPct val="150000"/>
              </a:lnSpc>
              <a:buFont typeface="+mj-lt"/>
              <a:buAutoNum type="arabicPeriod" startAt="9"/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يمكن تمديد صف أو عمود بالجدول عبر عدد من الصفوف أوالأعمدة أو الخلايا  في حالة أن هنالك مجموعة من الصفوف أو الأعمدة أو الخلايا تحمل عنواناً مشتركاً.</a:t>
            </a:r>
          </a:p>
          <a:p>
            <a:pPr marL="514350" indent="-514350"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أولاً: التمديد عبر الصفوف: يتم استخدام الخاصية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rowspan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وذلك بتحديد عدد خلايا  المراد التمديد عليها (صفوف)</a:t>
            </a:r>
          </a:p>
          <a:p>
            <a:pPr marL="514350" indent="-514350"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ثانياً: التمديد عبر الأعمدة: يتم استخدام الخاصية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“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colspan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وذلك بتحديد عدد الخلايا المراد التمديد عليها (أعمدة)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الجداول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Tables 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مثال: </a:t>
            </a:r>
            <a:r>
              <a:rPr lang="ar-SA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التمديد (دمج) خلايا على مستوى الصفوف: تمديد صف، حسب الجدول أدناه</a:t>
            </a:r>
            <a:endParaRPr lang="ar-SA" altLang="zh-CN" sz="32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2071688"/>
            <a:ext cx="4343400" cy="180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15425" cy="5524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en-US" altLang="zh-CN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&lt;html&gt;</a:t>
            </a:r>
          </a:p>
          <a:p>
            <a:pPr algn="just"/>
            <a:r>
              <a:rPr lang="en-US" altLang="zh-CN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&lt;table border = "1"  align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=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"center"&gt; </a:t>
            </a:r>
            <a:endParaRPr lang="ar-SA" altLang="zh-CN" sz="1900" b="1" dirty="0" smtClean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&lt;caption&gt; &lt;b&gt;Monthly Sale Information&lt;/b&gt; &lt;\caption&gt;</a:t>
            </a:r>
            <a:endParaRPr lang="ar-SA" altLang="zh-CN" sz="1900" b="1" dirty="0" smtClean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sz="2000" b="1" dirty="0" smtClean="0">
                <a:solidFill>
                  <a:srgbClr val="000000"/>
                </a:solidFill>
              </a:rPr>
              <a:t>&lt;</a:t>
            </a:r>
            <a:r>
              <a:rPr lang="en-US" sz="2000" b="1" dirty="0" err="1" smtClean="0">
                <a:solidFill>
                  <a:srgbClr val="000000"/>
                </a:solidFill>
              </a:rPr>
              <a:t>tr</a:t>
            </a:r>
            <a:r>
              <a:rPr lang="en-US" sz="2000" b="1" dirty="0" smtClean="0">
                <a:solidFill>
                  <a:srgbClr val="000000"/>
                </a:solidFill>
              </a:rPr>
              <a:t>&gt;</a:t>
            </a:r>
          </a:p>
          <a:p>
            <a:r>
              <a:rPr lang="en-US" sz="2000" b="1" dirty="0" smtClean="0">
                <a:solidFill>
                  <a:srgbClr val="000000"/>
                </a:solidFill>
              </a:rPr>
              <a:t>  </a:t>
            </a:r>
            <a:r>
              <a:rPr lang="ar-SA" sz="2000" b="1" dirty="0" smtClean="0">
                <a:solidFill>
                  <a:srgbClr val="000000"/>
                </a:solidFill>
              </a:rPr>
              <a:t>  	   </a:t>
            </a:r>
            <a:r>
              <a:rPr lang="en-US" sz="2000" b="1" dirty="0" smtClean="0">
                <a:solidFill>
                  <a:srgbClr val="000000"/>
                </a:solidFill>
              </a:rPr>
              <a:t>&lt;</a:t>
            </a:r>
            <a:r>
              <a:rPr lang="en-US" sz="2000" b="1" dirty="0" err="1" smtClean="0">
                <a:solidFill>
                  <a:srgbClr val="000000"/>
                </a:solidFill>
              </a:rPr>
              <a:t>th</a:t>
            </a:r>
            <a:r>
              <a:rPr lang="en-US" sz="2000" b="1" dirty="0" smtClean="0">
                <a:solidFill>
                  <a:srgbClr val="000000"/>
                </a:solidFill>
              </a:rPr>
              <a:t>&gt;First Name:&lt;/</a:t>
            </a:r>
            <a:r>
              <a:rPr lang="en-US" sz="2000" b="1" dirty="0" err="1" smtClean="0">
                <a:solidFill>
                  <a:srgbClr val="000000"/>
                </a:solidFill>
              </a:rPr>
              <a:t>th</a:t>
            </a:r>
            <a:r>
              <a:rPr lang="en-US" sz="2000" b="1" dirty="0" smtClean="0">
                <a:solidFill>
                  <a:srgbClr val="000000"/>
                </a:solidFill>
              </a:rPr>
              <a:t>&gt;</a:t>
            </a:r>
          </a:p>
          <a:p>
            <a:r>
              <a:rPr lang="en-US" sz="2000" b="1" dirty="0" smtClean="0">
                <a:solidFill>
                  <a:srgbClr val="000000"/>
                </a:solidFill>
              </a:rPr>
              <a:t>  </a:t>
            </a:r>
            <a:r>
              <a:rPr lang="ar-SA" sz="2000" b="1" dirty="0" smtClean="0">
                <a:solidFill>
                  <a:srgbClr val="000000"/>
                </a:solidFill>
              </a:rPr>
              <a:t>	   </a:t>
            </a:r>
            <a:r>
              <a:rPr lang="en-US" sz="2000" b="1" dirty="0" smtClean="0">
                <a:solidFill>
                  <a:srgbClr val="000000"/>
                </a:solidFill>
              </a:rPr>
              <a:t>&lt;td&gt;Ahmed Khalid&lt;/td&gt;</a:t>
            </a:r>
          </a:p>
          <a:p>
            <a:r>
              <a:rPr lang="ar-SA" sz="2000" b="1" dirty="0" smtClean="0">
                <a:solidFill>
                  <a:srgbClr val="000000"/>
                </a:solidFill>
              </a:rPr>
              <a:t>	</a:t>
            </a:r>
            <a:r>
              <a:rPr lang="en-US" sz="2000" b="1" dirty="0" smtClean="0">
                <a:solidFill>
                  <a:srgbClr val="000000"/>
                </a:solidFill>
              </a:rPr>
              <a:t>&lt;/</a:t>
            </a:r>
            <a:r>
              <a:rPr lang="en-US" sz="2000" b="1" dirty="0" err="1" smtClean="0">
                <a:solidFill>
                  <a:srgbClr val="000000"/>
                </a:solidFill>
              </a:rPr>
              <a:t>tr</a:t>
            </a:r>
            <a:r>
              <a:rPr lang="en-US" sz="2000" b="1" dirty="0" smtClean="0">
                <a:solidFill>
                  <a:srgbClr val="000000"/>
                </a:solidFill>
              </a:rPr>
              <a:t>&gt;</a:t>
            </a:r>
          </a:p>
          <a:p>
            <a:r>
              <a:rPr lang="ar-SA" sz="2000" b="1" dirty="0" smtClean="0">
                <a:solidFill>
                  <a:srgbClr val="000000"/>
                </a:solidFill>
              </a:rPr>
              <a:t>	</a:t>
            </a:r>
            <a:r>
              <a:rPr lang="en-US" sz="2000" b="1" dirty="0" smtClean="0">
                <a:solidFill>
                  <a:srgbClr val="000000"/>
                </a:solidFill>
              </a:rPr>
              <a:t>&lt;</a:t>
            </a:r>
            <a:r>
              <a:rPr lang="en-US" sz="2000" b="1" dirty="0" err="1" smtClean="0">
                <a:solidFill>
                  <a:srgbClr val="000000"/>
                </a:solidFill>
              </a:rPr>
              <a:t>tr</a:t>
            </a:r>
            <a:r>
              <a:rPr lang="en-US" sz="2000" b="1" dirty="0" smtClean="0">
                <a:solidFill>
                  <a:srgbClr val="000000"/>
                </a:solidFill>
              </a:rPr>
              <a:t>&gt;</a:t>
            </a:r>
          </a:p>
          <a:p>
            <a:r>
              <a:rPr lang="en-US" sz="2000" b="1" dirty="0" smtClean="0">
                <a:solidFill>
                  <a:srgbClr val="000000"/>
                </a:solidFill>
              </a:rPr>
              <a:t>  </a:t>
            </a:r>
            <a:r>
              <a:rPr lang="ar-SA" sz="2000" b="1" dirty="0" smtClean="0">
                <a:solidFill>
                  <a:srgbClr val="000000"/>
                </a:solidFill>
              </a:rPr>
              <a:t>	   </a:t>
            </a:r>
            <a:r>
              <a:rPr lang="en-US" sz="2000" b="1" dirty="0" smtClean="0">
                <a:solidFill>
                  <a:srgbClr val="000000"/>
                </a:solidFill>
              </a:rPr>
              <a:t>&lt;</a:t>
            </a:r>
            <a:r>
              <a:rPr lang="en-US" sz="2000" b="1" dirty="0" err="1" smtClean="0">
                <a:solidFill>
                  <a:srgbClr val="000000"/>
                </a:solidFill>
              </a:rPr>
              <a:t>th</a:t>
            </a:r>
            <a:r>
              <a:rPr lang="en-US" sz="2000" b="1" dirty="0" smtClean="0">
                <a:solidFill>
                  <a:srgbClr val="000000"/>
                </a:solidFill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</a:rPr>
              <a:t>rowspan</a:t>
            </a:r>
            <a:r>
              <a:rPr lang="en-US" sz="2000" b="1" dirty="0" smtClean="0">
                <a:solidFill>
                  <a:srgbClr val="000000"/>
                </a:solidFill>
              </a:rPr>
              <a:t>="2"&gt;Telephone:&lt;/</a:t>
            </a:r>
            <a:r>
              <a:rPr lang="en-US" sz="2000" b="1" dirty="0" err="1" smtClean="0">
                <a:solidFill>
                  <a:srgbClr val="000000"/>
                </a:solidFill>
              </a:rPr>
              <a:t>th</a:t>
            </a:r>
            <a:r>
              <a:rPr lang="en-US" sz="2000" b="1" dirty="0" smtClean="0">
                <a:solidFill>
                  <a:srgbClr val="000000"/>
                </a:solidFill>
              </a:rPr>
              <a:t>&gt;</a:t>
            </a:r>
          </a:p>
          <a:p>
            <a:r>
              <a:rPr lang="en-US" sz="2000" b="1" dirty="0" smtClean="0">
                <a:solidFill>
                  <a:srgbClr val="000000"/>
                </a:solidFill>
              </a:rPr>
              <a:t>  </a:t>
            </a:r>
            <a:r>
              <a:rPr lang="ar-SA" sz="2000" b="1" dirty="0" smtClean="0">
                <a:solidFill>
                  <a:srgbClr val="000000"/>
                </a:solidFill>
              </a:rPr>
              <a:t>	   </a:t>
            </a:r>
            <a:r>
              <a:rPr lang="en-US" sz="2000" b="1" dirty="0" smtClean="0">
                <a:solidFill>
                  <a:srgbClr val="000000"/>
                </a:solidFill>
              </a:rPr>
              <a:t>&lt;td&gt;0183 555 77 854&lt;/td&gt;</a:t>
            </a:r>
          </a:p>
          <a:p>
            <a:r>
              <a:rPr lang="ar-SA" sz="2000" b="1" dirty="0" smtClean="0">
                <a:solidFill>
                  <a:srgbClr val="000000"/>
                </a:solidFill>
              </a:rPr>
              <a:t>	</a:t>
            </a:r>
            <a:r>
              <a:rPr lang="en-US" sz="2000" b="1" dirty="0" smtClean="0">
                <a:solidFill>
                  <a:srgbClr val="000000"/>
                </a:solidFill>
              </a:rPr>
              <a:t>&lt;/</a:t>
            </a:r>
            <a:r>
              <a:rPr lang="en-US" sz="2000" b="1" dirty="0" err="1" smtClean="0">
                <a:solidFill>
                  <a:srgbClr val="000000"/>
                </a:solidFill>
              </a:rPr>
              <a:t>tr</a:t>
            </a:r>
            <a:r>
              <a:rPr lang="en-US" sz="2000" b="1" dirty="0" smtClean="0">
                <a:solidFill>
                  <a:srgbClr val="000000"/>
                </a:solidFill>
              </a:rPr>
              <a:t>&gt;</a:t>
            </a:r>
          </a:p>
          <a:p>
            <a:r>
              <a:rPr lang="ar-SA" sz="2000" b="1" dirty="0" smtClean="0">
                <a:solidFill>
                  <a:srgbClr val="000000"/>
                </a:solidFill>
              </a:rPr>
              <a:t>	</a:t>
            </a:r>
            <a:r>
              <a:rPr lang="en-US" sz="2000" b="1" dirty="0" smtClean="0">
                <a:solidFill>
                  <a:srgbClr val="000000"/>
                </a:solidFill>
              </a:rPr>
              <a:t>&lt;</a:t>
            </a:r>
            <a:r>
              <a:rPr lang="en-US" sz="2000" b="1" dirty="0" err="1" smtClean="0">
                <a:solidFill>
                  <a:srgbClr val="000000"/>
                </a:solidFill>
              </a:rPr>
              <a:t>tr</a:t>
            </a:r>
            <a:r>
              <a:rPr lang="en-US" sz="2000" b="1" dirty="0" smtClean="0">
                <a:solidFill>
                  <a:srgbClr val="000000"/>
                </a:solidFill>
              </a:rPr>
              <a:t>&gt;</a:t>
            </a:r>
          </a:p>
          <a:p>
            <a:r>
              <a:rPr lang="en-US" sz="2000" b="1" dirty="0" smtClean="0">
                <a:solidFill>
                  <a:srgbClr val="000000"/>
                </a:solidFill>
              </a:rPr>
              <a:t>  </a:t>
            </a:r>
            <a:r>
              <a:rPr lang="ar-SA" sz="2000" b="1" dirty="0" smtClean="0">
                <a:solidFill>
                  <a:srgbClr val="000000"/>
                </a:solidFill>
              </a:rPr>
              <a:t>	   </a:t>
            </a:r>
            <a:r>
              <a:rPr lang="en-US" sz="2000" b="1" dirty="0" smtClean="0">
                <a:solidFill>
                  <a:srgbClr val="000000"/>
                </a:solidFill>
              </a:rPr>
              <a:t>&lt;td&gt;0183 555 77 855&lt;/td&gt;</a:t>
            </a:r>
          </a:p>
          <a:p>
            <a:r>
              <a:rPr lang="ar-SA" sz="2000" b="1" dirty="0" smtClean="0">
                <a:solidFill>
                  <a:srgbClr val="000000"/>
                </a:solidFill>
              </a:rPr>
              <a:t>	</a:t>
            </a:r>
            <a:r>
              <a:rPr lang="en-US" sz="2000" b="1" dirty="0" smtClean="0">
                <a:solidFill>
                  <a:srgbClr val="000000"/>
                </a:solidFill>
              </a:rPr>
              <a:t>&lt;/</a:t>
            </a:r>
            <a:r>
              <a:rPr lang="en-US" sz="2000" b="1" dirty="0" err="1" smtClean="0">
                <a:solidFill>
                  <a:srgbClr val="000000"/>
                </a:solidFill>
              </a:rPr>
              <a:t>tr</a:t>
            </a:r>
            <a:r>
              <a:rPr lang="en-US" sz="2000" b="1" dirty="0" smtClean="0">
                <a:solidFill>
                  <a:srgbClr val="000000"/>
                </a:solidFill>
              </a:rPr>
              <a:t>&gt;</a:t>
            </a:r>
          </a:p>
          <a:p>
            <a:pPr algn="just"/>
            <a:r>
              <a:rPr lang="ar-SA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</a:t>
            </a:r>
            <a:r>
              <a:rPr lang="en-US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table&gt;</a:t>
            </a:r>
          </a:p>
          <a:p>
            <a:pPr algn="just"/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&lt;/html&gt;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الجداول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Tables 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مثال: </a:t>
            </a:r>
            <a:r>
              <a:rPr lang="ar-SA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التمديد (دمج) خلايا على مستوى الأعمدة: تمديد أعمدة، حسب الجدول أدناه</a:t>
            </a:r>
            <a:endParaRPr lang="ar-SA" altLang="zh-CN" sz="32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2362200"/>
            <a:ext cx="6027313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7586</TotalTime>
  <Words>822</Words>
  <Application>Microsoft Office PowerPoint</Application>
  <PresentationFormat>On-screen Show (4:3)</PresentationFormat>
  <Paragraphs>214</Paragraphs>
  <Slides>17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244</cp:revision>
  <dcterms:created xsi:type="dcterms:W3CDTF">2020-01-06T11:33:07Z</dcterms:created>
  <dcterms:modified xsi:type="dcterms:W3CDTF">2021-05-31T09:04:49Z</dcterms:modified>
</cp:coreProperties>
</file>