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18" r:id="rId3"/>
    <p:sldId id="319" r:id="rId4"/>
    <p:sldId id="321" r:id="rId5"/>
    <p:sldId id="322" r:id="rId6"/>
    <p:sldId id="323" r:id="rId7"/>
    <p:sldId id="324" r:id="rId8"/>
    <p:sldId id="325" r:id="rId9"/>
    <p:sldId id="329" r:id="rId10"/>
    <p:sldId id="326" r:id="rId11"/>
    <p:sldId id="327" r:id="rId12"/>
    <p:sldId id="328" r:id="rId13"/>
    <p:sldId id="330" r:id="rId14"/>
    <p:sldId id="331" r:id="rId15"/>
    <p:sldId id="332" r:id="rId16"/>
    <p:sldId id="338" r:id="rId17"/>
    <p:sldId id="333" r:id="rId18"/>
    <p:sldId id="339" r:id="rId19"/>
    <p:sldId id="335" r:id="rId20"/>
    <p:sldId id="336" r:id="rId21"/>
    <p:sldId id="340" r:id="rId22"/>
    <p:sldId id="341" r:id="rId23"/>
    <p:sldId id="337" r:id="rId24"/>
    <p:sldId id="34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660"/>
  </p:normalViewPr>
  <p:slideViewPr>
    <p:cSldViewPr>
      <p:cViewPr>
        <p:scale>
          <a:sx n="80" d="100"/>
          <a:sy n="80" d="100"/>
        </p:scale>
        <p:origin x="-894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8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509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3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إظهار لون خلفية على صف محدد أو خلية محددة بالجدول يمكن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"bgcolor"</a:t>
            </a:r>
            <a:r>
              <a:rPr lang="en-US" sz="2800" dirty="0" smtClean="0"/>
              <a:t> </a:t>
            </a:r>
            <a:r>
              <a:rPr lang="ar-SA" sz="2800" dirty="0" smtClean="0"/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حسب اللون مناسب: 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أولاً الصف: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bgcolor = "color code"&gt;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or &lt;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= "color code"&gt;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ثانياً الخلية: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&lt;td bgcolor = "color code"&gt;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or &lt;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tdk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bgcolor = "color code"&gt;</a:t>
            </a:r>
          </a:p>
          <a:p>
            <a:pPr algn="just">
              <a:lnSpc>
                <a:spcPct val="150000"/>
              </a:lnSpc>
            </a:pP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اظهار لون خلفية على الصف والخلايا.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143000"/>
            <a:ext cx="911542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3 column HTML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border&lt;/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border = "1" 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bgcolor = "red"&gt;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Ahmed&lt;/td&gt;    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60&lt;/td&gt;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 bgcolor = "blue"&gt; 50&lt;/td&gt;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Khalid&lt;/td&gt;   </a:t>
            </a:r>
          </a:p>
          <a:p>
            <a:pPr algn="just"/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  &lt;td bgcolor = "#00AAFF"&gt;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5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مسافة بين محتوى الخلية وحدودها على مستوى الجدول باستخدام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"cellpadding"</a:t>
            </a:r>
            <a:r>
              <a:rPr lang="en-US" sz="2800" dirty="0" smtClean="0"/>
              <a:t> </a:t>
            </a:r>
            <a:r>
              <a:rPr lang="ar-SA" sz="2800" dirty="0" smtClean="0"/>
              <a:t> </a:t>
            </a:r>
            <a:r>
              <a:rPr lang="ar-SA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بقيمة مناسبة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&lt;table cellpadding = "10"&gt;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6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مسافة تباعد بين خلايا الجدول باستخدام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cellspacing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sz="2800" dirty="0" smtClean="0"/>
              <a:t> </a:t>
            </a:r>
            <a:r>
              <a:rPr lang="ar-SA" sz="2800" dirty="0" smtClean="0"/>
              <a:t> </a:t>
            </a:r>
            <a:r>
              <a:rPr lang="ar-SA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بقيمة مناسبة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&lt;table 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cellspacing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= "5"&gt;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اظهار تباعد المحتوى وكذلك تباعد المسافات بين الخلايا.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143000"/>
            <a:ext cx="911542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3 column HTML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border&lt;/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border = "1"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cellpadding = "10"cellspacing = "5"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bgcolor = "red"&gt;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Ahmed&lt;/td&gt;    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60&lt;/td&gt;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 bgcolor = "blue"&gt; 50&lt;/td&gt;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Khalid&lt;/td&gt;   </a:t>
            </a:r>
          </a:p>
          <a:p>
            <a:pPr algn="just"/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  &lt;td bgcolor = "#00AAFF"&gt;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7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يستخدم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عنوانين على مستوى بداية (رأس) الجدول.</a:t>
            </a:r>
          </a:p>
          <a:p>
            <a:pPr marL="514350" indent="-514350"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إظهار عنوانين على مستوى رأس الجدول، كما في الجدول أدناه.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2133600"/>
            <a:ext cx="54102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0"/>
            <a:ext cx="9115425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width = "30%"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bgcolor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"white" align = "center"&gt;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 Month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&gt;January&lt;/td&gt;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&lt;td align = "center"&gt;Ahmed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Abdalrahmen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&gt;$100&lt;/td&gt;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&gt;February&lt;/td&gt;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 align = "center"&gt;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Shawgi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Dafaallah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&gt;$80&lt;/td&gt;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en-US" altLang="zh-CN" sz="19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8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يستخدم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&lt;caption&gt;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&lt;/caption&gt;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عنوان للجدول.</a:t>
            </a:r>
          </a:p>
          <a:p>
            <a:pPr marL="514350" indent="-514350"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ar-SA" altLang="zh-CN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إضافة عنوان للجدول، كما في الشكل أدناه 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572000"/>
            <a:ext cx="705289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0"/>
            <a:ext cx="9115425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width = "30%"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bgcolor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"white" align = "center"&gt;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&lt;caption&gt; &lt;b&gt;Monthly Sale Information&lt;/b&gt;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capti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 Month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 &lt;font color = "red"&gt;Name &lt;/font&gt; 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&gt;January&lt;/td&gt;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&lt;td align = "center"&gt;Ahmed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Abdalrahmen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&gt;$100&lt;/td&gt;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&gt;February&lt;/td&gt;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 align = "center"&gt;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Shawgi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Ahmed 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Dafaallah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align = "center" &gt;$80&lt;/td&gt;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altLang="zh-CN" sz="19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en-US" altLang="zh-CN" sz="19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9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تمديد صف أو عمود بالجدول عبر عدد من الصفوف أوالأعمدة أو الخلايا  في حالة أن هنالك مجموعة من الصفوف أو الأعمدة أو الخلايا تحمل عنواناً مشتركاً.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أولاً: التمديد عبر الصفوف: يتم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rowspan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وذلك بتحديد عدد خلايا  المراد التمديد عليها (صفوف)</a:t>
            </a:r>
          </a:p>
          <a:p>
            <a:pPr marL="514350" indent="-5143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ثانياً: التمديد عبر الأعمدة: يتم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“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colspan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وذلك بتحديد عدد الخلايا المراد التمديد عليها (أعمدة)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286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6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الجداول باستخدام زوج 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table&gt;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/table&gt;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يقسم الجدول لمجموعة باستخدام زوج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تقسيم كل صف الى مجموعة خلايا لاحتواء بيانات الجدول باستخدام زوج 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/td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 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3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أن يكون محتوى الجدول بالخلايا: نص، رابط، صورة، جدول آخر، وغيرها من المتحوى الممكن لصفحة الويب</a:t>
            </a:r>
            <a:endParaRPr lang="ar-SA" altLang="zh-CN" sz="40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التمديد (دمج) خلايا على مستوى الصفوف: تمديد صف، حسب الجدول أدناه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2071688"/>
            <a:ext cx="4343400" cy="1809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15425" cy="55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 align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"center"&gt; 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&lt;caption&gt; &lt;b&gt;Monthly Sale Information&lt;/b&gt; &lt;\caption&gt;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  	   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&gt;First Name:&lt;/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&lt;td&gt;Ahmed Khalid&lt;/td&gt;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</a:rPr>
              <a:t>rowspan</a:t>
            </a:r>
            <a:r>
              <a:rPr lang="en-US" sz="2000" b="1" dirty="0" smtClean="0">
                <a:solidFill>
                  <a:srgbClr val="000000"/>
                </a:solidFill>
              </a:rPr>
              <a:t>="2"&gt;Telephone:&lt;/</a:t>
            </a:r>
            <a:r>
              <a:rPr lang="en-US" sz="2000" b="1" dirty="0" err="1" smtClean="0">
                <a:solidFill>
                  <a:srgbClr val="000000"/>
                </a:solidFill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&lt;td&gt;0183 555 77 854&lt;/td&gt;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</a:rPr>
              <a:t>&lt;td&gt;0183 555 77 855&lt;/td&gt;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</a:rPr>
              <a:t>&gt;</a:t>
            </a:r>
          </a:p>
          <a:p>
            <a:pPr algn="just"/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التمديد (دمج) خلايا على مستوى الأعمدة: تمديد أعمدة، حسب الجدول أدناه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2362200"/>
            <a:ext cx="60273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143000"/>
            <a:ext cx="9115425" cy="490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 border = "1" align</a:t>
            </a:r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= </a:t>
            </a:r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"center"&gt; </a:t>
            </a:r>
          </a:p>
          <a:p>
            <a:pPr algn="just"/>
            <a:r>
              <a:rPr lang="en-US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&lt;caption&gt; &lt;b&gt;Monthly Sale Information &lt;/b&gt;&lt;/caption&gt;</a:t>
            </a:r>
            <a:endParaRPr lang="ar-SA" altLang="zh-CN" sz="19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r>
              <a:rPr lang="ar-SA" altLang="zh-CN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&gt;Name&lt;/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colspan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="2"&gt;Telephone&lt;/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&lt;td&gt;Ahmed Khalid &lt;/td&gt;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&lt;td&gt;0183 555 77 854&lt;/td&gt;</a:t>
            </a:r>
          </a:p>
          <a:p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   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&lt;td&gt;0183 555 77 855&lt;/td&gt;</a:t>
            </a:r>
          </a:p>
          <a:p>
            <a:r>
              <a:rPr lang="ar-SA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&lt;/</a:t>
            </a:r>
            <a:r>
              <a:rPr lang="en-US" sz="20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</a:p>
          <a:p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19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19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286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6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الجداول باستخدام زوج 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table&gt;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/table&gt;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يقسم الجدول لمجموعة باستخدام زوج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تقسيم كل صف الى مجموعة خلايا لاحتواء بيانات الجدول باستخدام زوج علامتي الترميز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/td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 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3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أن يكون محتوى الجدول بالخلايا: نص، رابط، صورة، جدول آخر، وغيرها من المتحوى الممكن لصفحة الويب</a:t>
            </a:r>
            <a:endParaRPr lang="ar-SA" altLang="zh-CN" sz="40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655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لأنشاء الجدول بحدود ظاهرة يجب استخدام الخاصية "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border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مع علامة الترميز الإبتدائية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table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وذلك على النحو التالي: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&lt;table border = "value"&gt;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لأظهار الحدود حول الجدول والخلايا يجب أن تكون القيمة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value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 أكبر من صفر.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أن يحتوى الجدول على صفوف بعدد خلايا مختلفة عن بعضها البعض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لا تظهر الحدود حول الخلايا المفقودة بالصفوف غير متساوة الخلايا.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جدول بعدد صفين وثلاثة أعمدة (خلايا) بدون حدود ظاهرة.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430953"/>
            <a:ext cx="911542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3 column HTML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no border&lt;/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&lt;table&gt;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-50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   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-50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جدول بعدد صفين وثلاثة أعمدة (خلايا) بحدود ظاهرة.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430953"/>
            <a:ext cx="911542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3 column HTML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border&lt;/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border = "1" 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Ahmed&lt;/td&gt;    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60&lt;/td&gt;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50&lt;/td&gt;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جدول بعدد ثلاثة صفوف وعدد خلايا مختلفة بحدود ظاهرة.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28575" y="1129260"/>
            <a:ext cx="9115425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different 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column HTML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border&lt;/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border = "1" &gt;</a:t>
            </a:r>
            <a:endParaRPr lang="en-US" altLang="zh-CN" sz="22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Ahmed&lt;/td&gt;     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60&lt;/td&gt;</a:t>
            </a:r>
            <a:endParaRPr lang="en-US" altLang="zh-CN" sz="22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2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2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&lt;td&gt;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 &lt;/td&gt;</a:t>
            </a:r>
            <a:endParaRPr lang="en-US" altLang="zh-CN" sz="22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2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  <a:endParaRPr lang="ar-SA" sz="2200" b="1" dirty="0" smtClean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ar-SA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2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&lt;td&gt; </a:t>
            </a:r>
            <a:r>
              <a:rPr lang="ar-SA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80</a:t>
            </a:r>
            <a:r>
              <a:rPr lang="en-US" altLang="zh-CN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  &lt;td&gt; Ibrahim&lt;/td&gt;</a:t>
            </a:r>
          </a:p>
          <a:p>
            <a:pPr algn="just"/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200" b="1" dirty="0" err="1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2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69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لتحسين طريقة عرض محتوى الجدول يمكن استخدام عدد من الخصائص نوجزها فيما يلي: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تغيير حجم الخلايا على مستوى الجدول يمكن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"width"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بقيمة تتناسب مع محتوى الخلايا بنسبة مئوية محددة: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&lt;table width = "value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%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"&gt;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2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إظهار لون خلفية للجدول يمكن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"bgcolor"</a:t>
            </a:r>
            <a:r>
              <a:rPr lang="en-US" sz="2800" dirty="0" smtClean="0"/>
              <a:t> </a:t>
            </a:r>
            <a:r>
              <a:rPr lang="ar-SA" sz="2800" dirty="0" smtClean="0"/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حسب اللون مناسب: 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&lt;table bgcolor = "color name"&gt; or &lt;table bgcolor = "color code"&gt;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ct val="150000"/>
              </a:lnSpc>
            </a:pP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حجم للخلايا وإظهار لون للجدول. </a:t>
            </a:r>
            <a:endParaRPr lang="ar-SA" altLang="zh-CN" sz="32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1447800"/>
            <a:ext cx="911542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&lt;html&gt;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 This 2 rows, 3 column HTML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with border&lt;/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p&gt;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 border = "1"  width = "100%" bgcolor = "yellow"&gt;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ar-SA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30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Ahmed&lt;/td&gt;     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60&lt;/td&gt;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</a:t>
            </a:r>
            <a:r>
              <a:rPr lang="en-US" altLang="zh-CN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    &lt;td&gt;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50&lt;/td&gt;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Khalid&lt;/td&gt;   &lt;</a:t>
            </a:r>
            <a:r>
              <a:rPr lang="en-US" altLang="zh-CN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td&gt; 80</a:t>
            </a:r>
            <a:r>
              <a:rPr lang="en-US" altLang="zh-CN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&lt;/td&gt;</a:t>
            </a:r>
            <a:endParaRPr lang="en-US" altLang="zh-CN" sz="2400" b="1" dirty="0">
              <a:solidFill>
                <a:srgbClr val="000000"/>
              </a:solidFill>
              <a:latin typeface="Traditional Arabic" pitchFamily="18" charset="-78"/>
              <a:ea typeface="SimSun" pitchFamily="2" charset="-122"/>
              <a:cs typeface="Traditional Arabic" pitchFamily="18" charset="-78"/>
            </a:endParaRP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       &lt;/</a:t>
            </a:r>
            <a:r>
              <a:rPr lang="en-US" sz="2400" b="1" dirty="0" err="1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tr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table&gt;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   </a:t>
            </a:r>
            <a:r>
              <a:rPr lang="ar-SA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</a:t>
            </a:r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body&gt;</a:t>
            </a:r>
          </a:p>
          <a:p>
            <a:pPr algn="just"/>
            <a:r>
              <a:rPr lang="en-US" sz="2400" b="1" dirty="0">
                <a:solidFill>
                  <a:srgbClr val="000000"/>
                </a:solidFill>
                <a:latin typeface="Traditional Arabic" pitchFamily="18" charset="-78"/>
                <a:ea typeface="SimSun" pitchFamily="2" charset="-122"/>
                <a:cs typeface="Traditional Arabic" pitchFamily="18" charset="-78"/>
              </a:rPr>
              <a:t>&lt;/html&gt;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الجداول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Tables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تحسين طريقة عرض محتوى الجدول 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يمكن استخدام الخاصية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"width"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مع علامة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&lt;td&gt;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بقيمة تتناسب مع محتوى الخلايا بنسبة مئوية محددة: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&lt;td width = "value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%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7391</TotalTime>
  <Words>1381</Words>
  <Application>Microsoft Office PowerPoint</Application>
  <PresentationFormat>On-screen Show (4:3)</PresentationFormat>
  <Paragraphs>332</Paragraphs>
  <Slides>24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219</cp:revision>
  <dcterms:created xsi:type="dcterms:W3CDTF">2020-01-06T11:33:07Z</dcterms:created>
  <dcterms:modified xsi:type="dcterms:W3CDTF">2021-05-31T09:03:54Z</dcterms:modified>
</cp:coreProperties>
</file>