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300" r:id="rId3"/>
    <p:sldId id="301" r:id="rId4"/>
    <p:sldId id="302" r:id="rId5"/>
    <p:sldId id="303" r:id="rId6"/>
    <p:sldId id="304" r:id="rId7"/>
    <p:sldId id="305" r:id="rId8"/>
    <p:sldId id="306" r:id="rId9"/>
    <p:sldId id="308" r:id="rId10"/>
    <p:sldId id="307" r:id="rId11"/>
    <p:sldId id="309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46" autoAdjust="0"/>
    <p:restoredTop sz="94660"/>
  </p:normalViewPr>
  <p:slideViewPr>
    <p:cSldViewPr>
      <p:cViewPr>
        <p:scale>
          <a:sx n="70" d="100"/>
          <a:sy n="70" d="100"/>
        </p:scale>
        <p:origin x="-119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AD32-D0A7-4ACD-A2AD-0024C043137F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D9EF5-0170-4C85-A9BA-80AE963AD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68B4F-0E28-46C8-ADC3-A1CA99295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56F95-979B-4621-8201-90C7EDDF3DB6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8BDA-1C4B-40DC-B683-D3438EA9DCFA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8239C-E8B8-4FD6-A4DE-8E1A1B359EF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CED5-94AA-45CE-864C-C6EF8D866E1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CE0D-1253-4D60-987F-D31EB9DDFB65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805E-B3FD-40F9-8DF4-D3C788C9E6A8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77FA0-3793-47DF-A6F2-ADEBFF6F680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7C3E4-A6BB-476C-9ACD-8DE339E34FD9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B8F2-C5B6-468E-BA55-59AFC9DEAA0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9C856-E2DE-42F7-94E0-7AC01BE68671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E9856-4241-4F9A-B4D8-8F0AE7B66AD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5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5400" b="1" dirty="0">
                <a:cs typeface="+mj-cs"/>
              </a:rPr>
              <a:t>مبادئ الإنترنت </a:t>
            </a:r>
            <a:r>
              <a:rPr lang="ar-SA" sz="5400" b="1" dirty="0" smtClean="0">
                <a:cs typeface="+mj-cs"/>
              </a:rPr>
              <a:t>وتطبيقاته</a:t>
            </a:r>
            <a:endParaRPr lang="en-US" sz="5400" b="1" dirty="0" smtClean="0">
              <a:cs typeface="+mj-cs"/>
            </a:endParaRPr>
          </a:p>
          <a:p>
            <a:pPr algn="ctr" rtl="1">
              <a:lnSpc>
                <a:spcPct val="150000"/>
              </a:lnSpc>
            </a:pPr>
            <a:r>
              <a:rPr lang="en-US" sz="7200" b="1" dirty="0"/>
              <a:t>IT 304</a:t>
            </a:r>
            <a:r>
              <a:rPr lang="ar-SA" sz="7200" b="1" dirty="0"/>
              <a:t>  </a:t>
            </a:r>
            <a:endParaRPr lang="en-US" sz="7200" b="1" dirty="0"/>
          </a:p>
        </p:txBody>
      </p:sp>
      <p:sp>
        <p:nvSpPr>
          <p:cNvPr id="5" name="Rectangle 4"/>
          <p:cNvSpPr/>
          <p:nvPr/>
        </p:nvSpPr>
        <p:spPr>
          <a:xfrm>
            <a:off x="3581400" y="5648980"/>
            <a:ext cx="1955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محاضرة رقم </a:t>
            </a:r>
            <a:r>
              <a:rPr lang="ar-SA" sz="2800" b="1" dirty="0" smtClean="0">
                <a:solidFill>
                  <a:srgbClr val="FF0000"/>
                </a:solidFill>
              </a:rPr>
              <a:t>6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5B79-7E17-4E0E-94A0-D7FB29F7E6E5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z="1600" b="1" dirty="0" smtClean="0"/>
              <a:t>محمود علي احمد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685800" y="3421559"/>
            <a:ext cx="8055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تطوير صفحات الويب عن طريق الـ </a:t>
            </a:r>
            <a:r>
              <a:rPr lang="en-US" sz="4400" b="1" dirty="0" smtClean="0">
                <a:solidFill>
                  <a:srgbClr val="FF0000"/>
                </a:solidFill>
              </a:rPr>
              <a:t>HTML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0895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علامات ترميز تنسيق محتوى الصفحة</a:t>
            </a:r>
            <a:endParaRPr lang="en-US" altLang="zh-CN" sz="36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تنسيق محتوى الصفحة النصي باستخدا علامة الترميز مصحوبة بخصائص محددة وذلك للقيام بالآتي:</a:t>
            </a:r>
          </a:p>
          <a:p>
            <a:pPr algn="just" rtl="1">
              <a:lnSpc>
                <a:spcPct val="150000"/>
              </a:lnSpc>
              <a:buFontTx/>
              <a:buChar char="-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نوع الخط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type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حجم الخط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size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ولون الخط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color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 rtl="1">
              <a:lnSpc>
                <a:spcPct val="150000"/>
              </a:lnSpc>
              <a:buFontTx/>
              <a:buChar char="-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نمط الخط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style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): اسود عريض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bold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مائل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italic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وتحته خط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under line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&lt;staring tag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attribute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"value"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element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&lt;/ending tag&gt;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20895"/>
            <a:ext cx="9144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خصائص علامة الترميز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 attributes 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&lt;h1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align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"center"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Heading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&lt;/h1&gt; </a:t>
            </a:r>
          </a:p>
          <a:p>
            <a:pPr algn="ctr">
              <a:lnSpc>
                <a:spcPct val="150000"/>
              </a:lnSpc>
            </a:pPr>
            <a:r>
              <a:rPr lang="en-US" sz="4800" dirty="0" smtClean="0">
                <a:solidFill>
                  <a:srgbClr val="FF0000"/>
                </a:solidFill>
              </a:rPr>
              <a:t>&lt;body </a:t>
            </a:r>
            <a:r>
              <a:rPr lang="en-US" sz="4800" dirty="0" err="1" smtClean="0"/>
              <a:t>bgcolor</a:t>
            </a:r>
            <a:r>
              <a:rPr lang="en-US" sz="4800" dirty="0" smtClean="0">
                <a:solidFill>
                  <a:srgbClr val="FF0000"/>
                </a:solidFill>
              </a:rPr>
              <a:t>="</a:t>
            </a:r>
            <a:r>
              <a:rPr lang="en-US" sz="4800" dirty="0" smtClean="0"/>
              <a:t>blue</a:t>
            </a:r>
            <a:r>
              <a:rPr lang="en-US" sz="4800" dirty="0" smtClean="0">
                <a:solidFill>
                  <a:srgbClr val="FF0000"/>
                </a:solidFill>
              </a:rPr>
              <a:t>"&gt;</a:t>
            </a:r>
          </a:p>
          <a:p>
            <a:pPr algn="just" rtl="1">
              <a:lnSpc>
                <a:spcPct val="150000"/>
              </a:lnSpc>
            </a:pP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7625" y="8644"/>
            <a:ext cx="9067800" cy="6388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بنية (شكل) ملف لغة ترميز النص المتشعّب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(HTML File)</a:t>
            </a:r>
            <a:endParaRPr lang="en-US" sz="36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تكون بنية (شكل) ملف لغة ترميز النص المتشعب على النحو التالي: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&lt;html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 :</a:t>
            </a:r>
            <a:endParaRPr lang="en-US" altLang="zh-CN" b="1" dirty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  <a:tabLst>
                <a:tab pos="465138" algn="l"/>
              </a:tabLst>
            </a:pPr>
            <a:r>
              <a:rPr lang="ar-SA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head&gt;</a:t>
            </a:r>
          </a:p>
          <a:p>
            <a:pPr algn="just">
              <a:lnSpc>
                <a:spcPts val="5300"/>
              </a:lnSpc>
              <a:tabLst>
                <a:tab pos="914400" algn="l"/>
              </a:tabLst>
            </a:pPr>
            <a:r>
              <a:rPr lang="ar-SA" altLang="zh-CN" sz="3200" b="1" i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3200" b="1" i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title&gt;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Title of the page 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&lt;/title</a:t>
            </a:r>
            <a:r>
              <a:rPr lang="en-US" altLang="zh-CN" sz="3200" b="1" i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3200" b="1" dirty="0">
              <a:solidFill>
                <a:srgbClr val="0000FF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  <a:tabLst>
                <a:tab pos="465138" algn="l"/>
              </a:tabLst>
            </a:pPr>
            <a:r>
              <a:rPr lang="ar-SA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head&gt;</a:t>
            </a:r>
          </a:p>
          <a:p>
            <a:pPr algn="just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body&gt;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 is my homepage. 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</a:pPr>
            <a:r>
              <a:rPr lang="ar-SA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</a:t>
            </a:r>
            <a:r>
              <a:rPr lang="en-US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b&gt;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 text is bold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&lt;/b&gt;</a:t>
            </a:r>
            <a:r>
              <a:rPr lang="en-US" altLang="zh-CN" sz="2800" b="1" dirty="0">
                <a:solidFill>
                  <a:srgbClr val="FF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lang="ar-SA" altLang="zh-CN" sz="2800" b="1" dirty="0" smtClean="0">
              <a:solidFill>
                <a:srgbClr val="FF00FF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FF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body&gt;</a:t>
            </a:r>
          </a:p>
          <a:p>
            <a:pPr algn="just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&lt;/html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&gt;: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477000" y="2286000"/>
            <a:ext cx="2452914" cy="1752600"/>
            <a:chOff x="6705600" y="2286000"/>
            <a:chExt cx="2452914" cy="1752600"/>
          </a:xfrm>
        </p:grpSpPr>
        <p:sp>
          <p:nvSpPr>
            <p:cNvPr id="9" name="Right Brace 8"/>
            <p:cNvSpPr/>
            <p:nvPr/>
          </p:nvSpPr>
          <p:spPr bwMode="auto">
            <a:xfrm>
              <a:off x="6705600" y="2286000"/>
              <a:ext cx="762000" cy="1752600"/>
            </a:xfrm>
            <a:prstGeom prst="rightBrac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01114" y="2371840"/>
              <a:ext cx="205740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SA" sz="2400" b="1" dirty="0" smtClean="0">
                  <a:latin typeface="Times New Roman" pitchFamily="18" charset="0"/>
                  <a:cs typeface="Times New Roman" pitchFamily="18" charset="0"/>
                </a:rPr>
                <a:t>يشمل معلومات لا يتم عرض على كجزء من محتويات صفحة الويب</a:t>
              </a:r>
              <a:endParaRPr lang="en-US" sz="2400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05000" y="1404080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تدل علامة الترميز هذه لبداية ملف الـ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HTML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828800" y="5943600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تدل على نهاية محتوى ملف لغة ترميز النص المتشعب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2590800" y="3080480"/>
            <a:ext cx="3733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عرض عنوان الصفحة الذي في أعلى الصفحة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5867400" y="4222230"/>
            <a:ext cx="3048000" cy="1492770"/>
            <a:chOff x="6096000" y="4267200"/>
            <a:chExt cx="2690730" cy="1492770"/>
          </a:xfrm>
        </p:grpSpPr>
        <p:sp>
          <p:nvSpPr>
            <p:cNvPr id="15" name="Right Brace 14"/>
            <p:cNvSpPr/>
            <p:nvPr/>
          </p:nvSpPr>
          <p:spPr bwMode="auto">
            <a:xfrm>
              <a:off x="6096000" y="4267200"/>
              <a:ext cx="762000" cy="1492770"/>
            </a:xfrm>
            <a:prstGeom prst="rightBrac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29330" y="4399610"/>
              <a:ext cx="2057400" cy="1207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SA" sz="2400" b="1" dirty="0" smtClean="0">
                  <a:latin typeface="Times New Roman" pitchFamily="18" charset="0"/>
                  <a:cs typeface="Times New Roman" pitchFamily="18" charset="0"/>
                </a:rPr>
                <a:t>تشمل المحتويات التي يتم عرضها كمحتوى لصفحة الويب</a:t>
              </a:r>
              <a:endParaRPr lang="en-US" sz="24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602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مكونات ملف لغة ترميز النص المتشعّب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(HTML)</a:t>
            </a:r>
          </a:p>
          <a:p>
            <a:pPr indent="463550"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يتكون ملف لغة ترميز النص المتشعب من مجموعة عناصر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elements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والتي يتم تعريفها عن طريق علامات الترميز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الخاصة بـ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علامات الترميز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(الوسم)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الخاصة بلغة ترميز النص المتشعب هي عبارة عن حروف ، اختصارات وكلمات محاطة بعلامتي أصغر من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 وعلامة أكبر من "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".</a:t>
            </a: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معظم علامات الترميز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(الوسم)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تأتي على هئية أزواج، الأول يسمي علامة الترميز الابتدائية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starting tag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والثاني يسمى علامة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الترميز (الوسم)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النهائية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ending tag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).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6701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مكونات ملف لغة ترميز النص المتشعّب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(HTML)</a:t>
            </a: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يحمل علامة الترميز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(الوسم) النهائية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نفس اسم علامة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الترميز (الوسم)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الأولية فقط يضاف للعلامة رمز "/" بعد علامة أصغر من مباشرةً. مثال لبعض علامات الترميز:</a:t>
            </a:r>
          </a:p>
          <a:p>
            <a:pPr algn="just" rtl="1">
              <a:lnSpc>
                <a:spcPts val="53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&lt;html&gt;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&lt;/html&gt;</a:t>
            </a: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&lt;head&gt;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&lt;/head&gt;</a:t>
            </a: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&lt;h1&gt;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&lt;/h1&gt;</a:t>
            </a: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المحتوى النصي المحصور ما بين علامة الترميز الابتدائية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starting tag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وعلامة الترميز النهائية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ending tag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تسمى بعناصر ملف لغة الترميز المتشعب.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6173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مكونات ملف لغة ترميز النص المتشعّب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(HTML)</a:t>
            </a: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لغة ترميز النص المتشعب لا تميز بين استخدام الحروف الكبيرة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upper case latter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والحروف الصغيرة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lower case letter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بمعني أن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&lt;html&gt;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&lt;HTML&gt;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هي دلالة لنفس علامة الترميز، لكن يفضل أن تكون الكتابة على نسق واحد.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استخدام علامات الترميز بصورة متداخلة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nested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وفي هذه الحالة يجب إنهاء علامة الترميز الداخلية قبل الترميز الخارجية كما يلي:</a:t>
            </a:r>
          </a:p>
          <a:p>
            <a:pPr algn="just" rtl="1">
              <a:lnSpc>
                <a:spcPts val="53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&lt;/html&gt; &lt;head&gt; &lt;title&gt; elements&lt;/title&gt;&lt;/head&gt;&lt;/html&gt;</a:t>
            </a: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998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مكونات ملف لغة ترميز النص المتشعّب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(HTML)</a:t>
            </a:r>
          </a:p>
          <a:p>
            <a:pPr algn="just" rtl="1">
              <a:lnSpc>
                <a:spcPct val="20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كما ذكرنا من قبل، يتكون ملف لغة الترميز المتشعب من مجموعة عناصر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elements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محصورة بين علامتي ترميز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ابتدائية ونهائية، أمثل لبعض العناصر:</a:t>
            </a:r>
          </a:p>
          <a:p>
            <a:pPr algn="just" rtl="1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&lt;/title&gt;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عنوان الصفحة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&lt;title&gt;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، العنصر هو : "عنوان الصفحة" 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&lt;/b&gt;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محتوى بخط عريض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&lt;b&gt;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، العنصر هو : "محتوى بخط عريض" </a:t>
            </a:r>
          </a:p>
          <a:p>
            <a:pPr algn="just" rtl="1"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&lt;/h5&gt;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كلية النبلاء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&lt;h5&gt;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، العنصر هو : " كلية النبلاء"</a:t>
            </a:r>
          </a:p>
          <a:p>
            <a:pPr algn="just" rtl="1">
              <a:lnSpc>
                <a:spcPts val="53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استخدام علامات الترميز بصورة متداخلة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nested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)، وفي هذه الحالة يجب إنهاء علامة الترميز الداخلية قبل الترميز الخارجية كما يلي:</a:t>
            </a:r>
          </a:p>
          <a:p>
            <a:pPr algn="just" rtl="1">
              <a:lnSpc>
                <a:spcPts val="53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&lt;/html&gt; &lt;head&gt; &lt;title&gt; elements&lt;/title&gt;&lt;/head&gt;&lt;/html&gt;</a:t>
            </a: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indent="463550" algn="just" rtl="1">
              <a:lnSpc>
                <a:spcPct val="20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أهم علامات الترميز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tags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هي تلك التي تستخدم في تعريف العنوانين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headings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والفقرات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paragraphs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، واضافة أسطر بين الفقرات أو فصل محتوى عن محتوى آخر داخل الصفحة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line breaks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).</a:t>
            </a:r>
          </a:p>
          <a:p>
            <a:pPr algn="ctr" rtl="1">
              <a:lnSpc>
                <a:spcPct val="20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علامات ترميز العنوانين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heading tags 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تستخدم 6 علامة ترميز لتعريف العنوانين داخل محتوى الصفحة وذلك ابتداءً من علامة الترميز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(tag)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h1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وانتهاءً بعلامة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(tag)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h6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indent="4635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يعرف أكبر عنوان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largest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باستخدام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&lt;h1&gt;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ويتدرج لأصغر عنوان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smallest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باستخدام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&lt;h6&gt;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، مثال لذلك:</a:t>
            </a:r>
          </a:p>
          <a:p>
            <a:pPr indent="463550"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عند تنفيذ البرنامج يظهر العنواني على النحو التالي</a:t>
            </a:r>
          </a:p>
        </p:txBody>
      </p:sp>
      <p:sp>
        <p:nvSpPr>
          <p:cNvPr id="8" name="Rectangle 7"/>
          <p:cNvSpPr/>
          <p:nvPr/>
        </p:nvSpPr>
        <p:spPr>
          <a:xfrm>
            <a:off x="0" y="2669844"/>
            <a:ext cx="3962400" cy="33499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&lt;h1&gt; First header &lt;/h1&gt;</a:t>
            </a:r>
          </a:p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&lt;h2&gt; Second header &lt;/h2&gt;</a:t>
            </a:r>
          </a:p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&lt;h3&gt; Third header &lt;/h3&gt;</a:t>
            </a:r>
          </a:p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&lt;h4&gt; Fourth header&lt;/h4&gt;</a:t>
            </a:r>
          </a:p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&lt;h5&gt; Fifth header&lt;/h5&gt;</a:t>
            </a:r>
          </a:p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&lt;h6&gt; Sixth header&lt;/h6&gt;</a:t>
            </a:r>
            <a:endParaRPr lang="en-US" sz="24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48200" y="2590800"/>
            <a:ext cx="4572000" cy="38401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lang="en-US" sz="4800" b="1" dirty="0" smtClean="0"/>
              <a:t>First header </a:t>
            </a:r>
          </a:p>
          <a:p>
            <a:pPr>
              <a:lnSpc>
                <a:spcPts val="5000"/>
              </a:lnSpc>
            </a:pPr>
            <a:r>
              <a:rPr lang="en-US" sz="4000" b="1" dirty="0" smtClean="0"/>
              <a:t>Second header </a:t>
            </a:r>
          </a:p>
          <a:p>
            <a:pPr>
              <a:lnSpc>
                <a:spcPts val="5000"/>
              </a:lnSpc>
            </a:pPr>
            <a:r>
              <a:rPr lang="en-US" sz="3600" b="1" dirty="0" smtClean="0"/>
              <a:t>Third header </a:t>
            </a:r>
          </a:p>
          <a:p>
            <a:pPr>
              <a:lnSpc>
                <a:spcPts val="5000"/>
              </a:lnSpc>
            </a:pPr>
            <a:r>
              <a:rPr lang="en-US" sz="2800" b="1" dirty="0" smtClean="0"/>
              <a:t>Fourth header</a:t>
            </a:r>
          </a:p>
          <a:p>
            <a:pPr>
              <a:lnSpc>
                <a:spcPts val="5000"/>
              </a:lnSpc>
            </a:pPr>
            <a:r>
              <a:rPr lang="en-US" sz="2400" b="1" dirty="0" smtClean="0"/>
              <a:t>Fifth header</a:t>
            </a:r>
          </a:p>
          <a:p>
            <a:pPr>
              <a:lnSpc>
                <a:spcPts val="5000"/>
              </a:lnSpc>
            </a:pPr>
            <a:r>
              <a:rPr lang="en-US" b="1" dirty="0" smtClean="0"/>
              <a:t>Sixth header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9144000" cy="6217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علامات الترميز الرئيسية </a:t>
            </a:r>
            <a:r>
              <a:rPr lang="en-US" sz="32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(basic HTML tags)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ملحوظة: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تقوم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باضافة سطر تلقائياً قبل وبعد أي عنوان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heading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algn="ctr" rtl="1">
              <a:lnSpc>
                <a:spcPct val="150000"/>
              </a:lnSpc>
            </a:pPr>
            <a:endParaRPr lang="en-US" altLang="zh-CN" sz="16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ctr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علامة ترميز الفقرات (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paragraph tag </a:t>
            </a: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تستخدم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&lt;/p&gt;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لتعريف الفقرات الخاصة بمحتوى الصفحة، مثال لذلك: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عند التنفيذ تظهر الفقرات كما يلي:</a:t>
            </a: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ct val="1500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تقوم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باضافة سطر تلقائياً قبل وبعد أي فقرة (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pragraph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632537"/>
            <a:ext cx="50292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/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 This is a paragraph</a:t>
            </a:r>
            <a:r>
              <a:rPr lang="ar-SA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&lt;/p&gt;</a:t>
            </a:r>
            <a:endParaRPr lang="en-US" altLang="zh-CN" sz="2400" b="1" dirty="0" smtClean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342900" indent="-342900" algn="just">
              <a:lnSpc>
                <a:spcPct val="150000"/>
              </a:lnSpc>
            </a:pP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&lt;p&gt;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</a:t>
            </a:r>
            <a:r>
              <a:rPr lang="en-US" sz="20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is</a:t>
            </a:r>
            <a:r>
              <a:rPr lang="en-US" sz="20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another</a:t>
            </a:r>
            <a:r>
              <a:rPr lang="en-US" sz="20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paragraph</a:t>
            </a:r>
            <a:r>
              <a:rPr lang="ar-SA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  <a:r>
              <a:rPr lang="en-US" sz="24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&lt;/p&gt;</a:t>
            </a:r>
            <a:endParaRPr lang="en-US" altLang="zh-CN" sz="24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572000" y="4572000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3200" dirty="0" smtClean="0"/>
              <a:t>This is a paragraph. </a:t>
            </a:r>
          </a:p>
          <a:p>
            <a:r>
              <a:rPr lang="en-US" sz="3200" dirty="0" smtClean="0"/>
              <a:t>This is another paragraph. 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5329</TotalTime>
  <Words>941</Words>
  <Application>Microsoft Office PowerPoint</Application>
  <PresentationFormat>On-screen Show (4:3)</PresentationFormat>
  <Paragraphs>125</Paragraphs>
  <Slides>11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145</cp:revision>
  <dcterms:created xsi:type="dcterms:W3CDTF">2020-01-06T11:33:07Z</dcterms:created>
  <dcterms:modified xsi:type="dcterms:W3CDTF">2021-05-31T09:02:31Z</dcterms:modified>
</cp:coreProperties>
</file>