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331" r:id="rId3"/>
    <p:sldId id="351" r:id="rId4"/>
    <p:sldId id="352" r:id="rId5"/>
    <p:sldId id="349" r:id="rId6"/>
    <p:sldId id="350" r:id="rId7"/>
    <p:sldId id="353" r:id="rId8"/>
    <p:sldId id="335" r:id="rId9"/>
    <p:sldId id="355" r:id="rId10"/>
    <p:sldId id="356" r:id="rId11"/>
    <p:sldId id="357" r:id="rId12"/>
    <p:sldId id="358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FF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46" autoAdjust="0"/>
    <p:restoredTop sz="94660"/>
  </p:normalViewPr>
  <p:slideViewPr>
    <p:cSldViewPr>
      <p:cViewPr>
        <p:scale>
          <a:sx n="70" d="100"/>
          <a:sy n="70" d="100"/>
        </p:scale>
        <p:origin x="-1194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CAD32-D0A7-4ACD-A2AD-0024C043137F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D9EF5-0170-4C85-A9BA-80AE963ADBF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68B4F-0E28-46C8-ADC3-A1CA99295E2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B0B66E5C-B1FB-465C-A782-D16E1D8B169C}" type="datetimeFigureOut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968B4F-0E28-46C8-ADC3-A1CA99295E22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E56F95-979B-4621-8201-90C7EDDF3DB6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78BDA-1C4B-40DC-B683-D3438EA9DCFA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28239C-E8B8-4FD6-A4DE-8E1A1B359EF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CCED5-94AA-45CE-864C-C6EF8D866E1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89CE0D-1253-4D60-987F-D31EB9DDFB65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B805E-B3FD-40F9-8DF4-D3C788C9E6A8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D77FA0-3793-47DF-A6F2-ADEBFF6F680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7C3E4-A6BB-476C-9ACD-8DE339E34FD9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2B8F2-C5B6-468E-BA55-59AFC9DEAA00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9C856-E2DE-42F7-94E0-7AC01BE68671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E9856-4241-4F9A-B4D8-8F0AE7B66AD7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FC102A-85EA-44BA-988D-51D4E971274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1250"/>
            <a:ext cx="9144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sz="5400" b="1" dirty="0">
                <a:cs typeface="+mj-cs"/>
              </a:rPr>
              <a:t>مبادئ الإنترنت </a:t>
            </a:r>
            <a:r>
              <a:rPr lang="ar-SA" sz="5400" b="1" dirty="0" smtClean="0">
                <a:cs typeface="+mj-cs"/>
              </a:rPr>
              <a:t>وتطبيقاته</a:t>
            </a:r>
            <a:endParaRPr lang="en-US" sz="5400" b="1" dirty="0" smtClean="0">
              <a:cs typeface="+mj-cs"/>
            </a:endParaRPr>
          </a:p>
          <a:p>
            <a:pPr algn="ctr" rtl="1">
              <a:lnSpc>
                <a:spcPct val="150000"/>
              </a:lnSpc>
            </a:pPr>
            <a:r>
              <a:rPr lang="en-US" sz="7200" b="1" dirty="0"/>
              <a:t>IT 304</a:t>
            </a:r>
            <a:r>
              <a:rPr lang="ar-SA" sz="7200" b="1" dirty="0"/>
              <a:t>  </a:t>
            </a:r>
            <a:endParaRPr lang="en-US" sz="7200" b="1" dirty="0"/>
          </a:p>
        </p:txBody>
      </p:sp>
      <p:sp>
        <p:nvSpPr>
          <p:cNvPr id="5" name="Rectangle 4"/>
          <p:cNvSpPr/>
          <p:nvPr/>
        </p:nvSpPr>
        <p:spPr>
          <a:xfrm>
            <a:off x="3581400" y="5648980"/>
            <a:ext cx="21210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2800" b="1" dirty="0" smtClean="0">
                <a:solidFill>
                  <a:srgbClr val="FF0000"/>
                </a:solidFill>
              </a:rPr>
              <a:t>محاضرة رقم </a:t>
            </a:r>
            <a:r>
              <a:rPr lang="en-US" sz="2800" b="1" dirty="0" smtClean="0">
                <a:solidFill>
                  <a:srgbClr val="FF0000"/>
                </a:solidFill>
              </a:rPr>
              <a:t>10</a:t>
            </a:r>
            <a:endParaRPr lang="en-US" sz="2800" b="1" dirty="0" smtClean="0">
              <a:solidFill>
                <a:srgbClr val="FF0000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E5B79-7E17-4E0E-94A0-D7FB29F7E6E5}" type="datetime1">
              <a:rPr lang="en-US" smtClean="0"/>
              <a:pPr/>
              <a:t>5/31/2021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z="1600" b="1" dirty="0" smtClean="0"/>
              <a:t>محمود علي احمد</a:t>
            </a:r>
            <a:endParaRPr lang="en-US" sz="1600" b="1" dirty="0"/>
          </a:p>
        </p:txBody>
      </p:sp>
      <p:sp>
        <p:nvSpPr>
          <p:cNvPr id="9" name="Rectangle 8"/>
          <p:cNvSpPr/>
          <p:nvPr/>
        </p:nvSpPr>
        <p:spPr>
          <a:xfrm>
            <a:off x="685800" y="3421559"/>
            <a:ext cx="805541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ar-SA" sz="4400" b="1" dirty="0" smtClean="0">
                <a:solidFill>
                  <a:srgbClr val="FF0000"/>
                </a:solidFill>
              </a:rPr>
              <a:t>تطوير صفحات الويب عن طريق الـ </a:t>
            </a:r>
            <a:r>
              <a:rPr lang="en-US" sz="4400" b="1" dirty="0" smtClean="0">
                <a:solidFill>
                  <a:srgbClr val="FF0000"/>
                </a:solidFill>
              </a:rPr>
              <a:t>HTML</a:t>
            </a:r>
            <a:endParaRPr 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 إلى مجموعة أعمدة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وصفوف متداخلة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rows over columns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838200"/>
            <a:ext cx="76962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&lt;html&gt;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&lt;p&gt;Creation of row over columns frames 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&lt;frameset cols=“40%, 60%"&gt;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&lt;frame src="table.html"&gt;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&lt;frameset cols=“40%, 60%"&gt;</a:t>
            </a:r>
          </a:p>
          <a:p>
            <a:pPr marL="1379538" indent="-1379538">
              <a:lnSpc>
                <a:spcPts val="4500"/>
              </a:lnSpc>
            </a:pPr>
            <a:r>
              <a:rPr lang="en-US" sz="2800" b="1" dirty="0" smtClean="0"/>
              <a:t>	&lt;frame src="table_columns_span.html"&gt;</a:t>
            </a:r>
          </a:p>
          <a:p>
            <a:pPr marL="1379538" indent="-1379538">
              <a:lnSpc>
                <a:spcPts val="4500"/>
              </a:lnSpc>
            </a:pPr>
            <a:r>
              <a:rPr lang="en-US" sz="2800" b="1" dirty="0" smtClean="0"/>
              <a:t>	&lt;frame src="table_row_span.html"&gt;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  <a:p>
            <a:r>
              <a:rPr lang="en-US" sz="2800" b="1" dirty="0" smtClean="0"/>
              <a:t>&lt;/html&gt;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3339" y="401190"/>
            <a:ext cx="8295561" cy="546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544386"/>
            <a:ext cx="8350899" cy="4051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إطارات/هياكل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Frames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باستخدام الإطارات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(frames)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يمكن عرض أكثر من صفحة ويب واحدة في نفس نافذة المتصفح.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يتم إعداد الإطارات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(frames)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باستخدام زوج علامتي الترميز  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frameset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/frameset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.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تقسم علامة الترميز&lt;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&lt;frameset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نافذة المتصفح إلى إطارات على هئية مجموعة من الصفوف أو الأعمدة.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تشير قيمة الصف/العمود إلى مقدار مساحة الشاشة التي سيشغلها كل الصف/العمود من نافذة المتصفح.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الإطارات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frames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في نافذة المتصفح مستقلة (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independent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)عن بعضها البعض.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3555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إطارات/هياكل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Frames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تقسم علامة الترميز&lt;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&lt;frameset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نافذة المتصفح إلى إطارات على هئية مجموعة من الصفوف أو الأعمدة، وذلك حسب الصيغة التالية: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أولاً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المتصفح إلى مجموعة صفوف: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&lt;frameset rows =“value1%, value2%, value3%, ….”&gt;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</a:t>
            </a:r>
            <a:r>
              <a:rPr lang="ar-SA" sz="2800" b="1" dirty="0" smtClean="0"/>
              <a:t>:</a:t>
            </a:r>
            <a:endParaRPr lang="en-US" sz="2800" b="1" dirty="0" smtClean="0"/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  <a:p>
            <a:pPr indent="463550" algn="just" rtl="1">
              <a:lnSpc>
                <a:spcPts val="45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ثانياً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المتصفح إلى مجموعة أعمدة: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&lt;frameset cols=“value1%, value2%, value3%, ….”&gt;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</a:t>
            </a:r>
            <a:r>
              <a:rPr lang="ar-SA" sz="2800" b="1" dirty="0" smtClean="0"/>
              <a:t>:</a:t>
            </a:r>
            <a:endParaRPr lang="en-US" sz="2800" b="1" dirty="0" smtClean="0"/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127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إطارات/هياكل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Frames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</a:t>
            </a:r>
          </a:p>
          <a:p>
            <a:pPr marL="463550" indent="450850" algn="just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يجب الا يتعدي تقسيم النافذة نسبة أكثر من 100%.</a:t>
            </a:r>
          </a:p>
          <a:p>
            <a:pPr marL="463550" indent="450850" algn="just" rtl="1">
              <a:lnSpc>
                <a:spcPct val="200000"/>
              </a:lnSpc>
              <a:buFont typeface="Arial" pitchFamily="34" charset="0"/>
              <a:buChar char="•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تقسيم النافذة بصورة متداخلة:</a:t>
            </a:r>
          </a:p>
          <a:p>
            <a:pPr marL="914400" indent="463550" algn="just" rtl="1">
              <a:lnSpc>
                <a:spcPct val="200000"/>
              </a:lnSpc>
              <a:buFontTx/>
              <a:buChar char="-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أعمدة داخل صفوف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columns over rows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  <a:p>
            <a:pPr marL="914400" indent="463550" algn="just" rtl="1">
              <a:lnSpc>
                <a:spcPct val="200000"/>
              </a:lnSpc>
              <a:buFontTx/>
              <a:buChar char="-"/>
            </a:pP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صفوف داخل أعمدة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rows over columns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5406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إطارات/هياكل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Frames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عيوب استخدام الإطارات هي: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indent="463550" algn="just" rtl="1">
              <a:lnSpc>
                <a:spcPts val="4700"/>
              </a:lnSpc>
              <a:buFont typeface="Arial" pitchFamily="34" charset="0"/>
              <a:buChar char="•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يجب على مطور الويب تتبع المزيد من مستندات الـ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html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في نفس الوقت</a:t>
            </a:r>
          </a:p>
          <a:p>
            <a:pPr indent="463550" algn="just" rtl="1">
              <a:lnSpc>
                <a:spcPts val="4700"/>
              </a:lnSpc>
              <a:buFont typeface="Arial" pitchFamily="34" charset="0"/>
              <a:buChar char="•"/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صعوبة طباعة الصفحة بأكملها نسبةً لوجود أكثر من صفحة في نفس الوقت</a:t>
            </a:r>
            <a:r>
              <a:rPr lang="ar-SA" sz="2800" dirty="0" smtClean="0"/>
              <a:t>.</a:t>
            </a:r>
            <a:endParaRPr lang="en-US" altLang="zh-CN" sz="28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1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إذا كان للإطار حدود مرئية، يمكن للمستخدم تغيير حجمه عن طريق سحب الحد.</a:t>
            </a:r>
          </a:p>
          <a:p>
            <a:pPr algn="just" rtl="1">
              <a:lnSpc>
                <a:spcPts val="4700"/>
              </a:lnSpc>
            </a:pP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لمنع المستخدم من القيام بذلك ، يمكن إضافة الخاصية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noresize = "noresize" </a:t>
            </a:r>
            <a:r>
              <a:rPr lang="ar-SA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إلى علامة الترميز </a:t>
            </a:r>
            <a:r>
              <a:rPr lang="en-US" altLang="zh-CN" sz="2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&lt;frame&gt;</a:t>
            </a:r>
            <a:endParaRPr lang="ar-SA" altLang="zh-CN" sz="26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6237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/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إنشاء إطارات/هياكل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Creation of Frames </a:t>
            </a:r>
            <a:endParaRPr lang="ar-SA" altLang="zh-CN" sz="3200" b="1" dirty="0" smtClean="0">
              <a:solidFill>
                <a:srgbClr val="FF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  <a:p>
            <a:pPr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ملحوظة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2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لا يستخدام زوج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body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/body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مع علامة ترميز الإطارات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&lt;frameset&gt;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  <a:p>
            <a:pPr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</a:p>
          <a:p>
            <a:pPr indent="463550" algn="ctr" rtl="1">
              <a:lnSpc>
                <a:spcPts val="47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تحديد محتوى الاطار</a:t>
            </a:r>
          </a:p>
          <a:p>
            <a:pPr indent="463550" algn="just" rtl="1">
              <a:lnSpc>
                <a:spcPts val="4700"/>
              </a:lnSpc>
            </a:pP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يمكن تعيين محتويات الإطار باستخدام علامة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frame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مع الخاصية 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src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 داخل علامتي الترميز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frameset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&gt;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و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&lt;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/frameset&gt;</a:t>
            </a:r>
            <a:r>
              <a:rPr lang="ar-SA" altLang="zh-CN" sz="2800" b="1" dirty="0" smtClean="0"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،</a:t>
            </a:r>
            <a:r>
              <a:rPr lang="ar-SA" altLang="zh-CN" sz="28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 </a:t>
            </a:r>
            <a:r>
              <a:rPr lang="ar-SA" altLang="zh-CN" sz="28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وذلك على النحو التالي:</a:t>
            </a:r>
          </a:p>
          <a:p>
            <a:pPr indent="463550" algn="just">
              <a:lnSpc>
                <a:spcPts val="4700"/>
              </a:lnSpc>
            </a:pPr>
            <a:r>
              <a:rPr lang="en-US" sz="3600" b="1" dirty="0" smtClean="0"/>
              <a:t>&lt;frame src =“url:filename”&gt;</a:t>
            </a:r>
          </a:p>
          <a:p>
            <a:pPr algn="just" rtl="1">
              <a:lnSpc>
                <a:spcPct val="150000"/>
              </a:lnSpc>
            </a:pPr>
            <a:r>
              <a:rPr lang="ar-SA" altLang="zh-CN" sz="36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 إلى مجموعة أعمدة</a:t>
            </a:r>
            <a:r>
              <a:rPr lang="en-US" altLang="zh-CN" sz="36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(columns) </a:t>
            </a:r>
            <a:endParaRPr lang="ar-SA" altLang="zh-CN" sz="36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33400" y="381000"/>
            <a:ext cx="86106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&lt;html&gt;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&lt;p&gt;Creation of column frames 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&lt;frameset cols =“25%, 50%, 25%”&gt;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=“table.html”&gt;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=“table_columns_span.html”&gt;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=“table_row_span.html”&gt;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&lt;/frameset&gt;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/>
              <a:t>&lt;/html&gt;</a:t>
            </a:r>
            <a:endParaRPr lang="ar-SA" sz="3200" b="1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446FB-3E41-490F-AA33-7A5A45A49A72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CDFD0-A00F-4230-99B4-78D9754E4BCE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Dr. Mahmoud Ali Ahmed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742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 إلى مجموعة صفوف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(rows</a:t>
            </a:r>
            <a:endParaRPr lang="ar-SA" altLang="zh-CN" sz="3200" b="1" dirty="0" smtClean="0">
              <a:solidFill>
                <a:srgbClr val="000000"/>
              </a:solidFill>
              <a:latin typeface="Times New Roman" pitchFamily="18" charset="0"/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792956"/>
            <a:ext cx="86106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/>
              <a:t>&lt;html&gt;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&lt;p&gt;Creation of row frames 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&lt;frameset rows =“25%, 40%, 35%”&gt;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=“table.html”&gt;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=“table_columns_span.html”&gt;</a:t>
            </a:r>
          </a:p>
          <a:p>
            <a:pPr marL="914400" indent="-914400">
              <a:lnSpc>
                <a:spcPct val="150000"/>
              </a:lnSpc>
            </a:pPr>
            <a:r>
              <a:rPr lang="en-US" sz="3200" b="1" dirty="0" smtClean="0"/>
              <a:t>	&lt;frame src =“table_row_span.html”&gt;</a:t>
            </a:r>
          </a:p>
          <a:p>
            <a:pPr marL="465138" indent="-465138">
              <a:lnSpc>
                <a:spcPct val="150000"/>
              </a:lnSpc>
            </a:pPr>
            <a:r>
              <a:rPr lang="en-US" sz="3200" b="1" dirty="0" smtClean="0"/>
              <a:t>	&lt;/frameset&gt;</a:t>
            </a:r>
          </a:p>
          <a:p>
            <a:pPr>
              <a:lnSpc>
                <a:spcPct val="150000"/>
              </a:lnSpc>
            </a:pPr>
            <a:r>
              <a:rPr lang="en-US" sz="3200" b="1" dirty="0" smtClean="0"/>
              <a:t>&lt;/html&gt;</a:t>
            </a:r>
            <a:endParaRPr lang="ar-SA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F2778-E349-473C-B6AD-EE2A5BFC9C2F}" type="datetime1">
              <a:rPr lang="en-US" smtClean="0"/>
              <a:pPr/>
              <a:t>5/31/2021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محمود علي احمد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FC102A-85EA-44BA-988D-51D4E9712745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14811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>
              <a:lnSpc>
                <a:spcPct val="150000"/>
              </a:lnSpc>
            </a:pPr>
            <a:r>
              <a:rPr lang="ar-SA" altLang="zh-CN" sz="3200" b="1" dirty="0" smtClean="0">
                <a:solidFill>
                  <a:srgbClr val="FF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مثال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: تقسيم نافذة المتصف إلى مجموعة صفوف وأعمدة متداخلة (</a:t>
            </a:r>
            <a:r>
              <a:rPr lang="en-US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columns over rows</a:t>
            </a:r>
            <a:r>
              <a:rPr lang="ar-SA" altLang="zh-CN" sz="3200" b="1" dirty="0" smtClean="0">
                <a:solidFill>
                  <a:srgbClr val="000000"/>
                </a:solidFill>
                <a:latin typeface="Times New Roman" pitchFamily="18" charset="0"/>
                <a:ea typeface="SimSun" pitchFamily="2" charset="-122"/>
                <a:cs typeface="Times New Roman" pitchFamily="18" charset="0"/>
              </a:rPr>
              <a:t>)</a:t>
            </a:r>
          </a:p>
        </p:txBody>
      </p:sp>
      <p:sp>
        <p:nvSpPr>
          <p:cNvPr id="9" name="Rectangle 8"/>
          <p:cNvSpPr/>
          <p:nvPr/>
        </p:nvSpPr>
        <p:spPr>
          <a:xfrm>
            <a:off x="381000" y="838200"/>
            <a:ext cx="76962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/>
              <a:t>&lt;html&gt;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&lt;p&gt;Creation of columns over row frames 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&lt;frameset rows="20%, 80%"&gt;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&lt;frame src="table.html"&gt;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&lt;frameset cols="50%, 50%"&gt;</a:t>
            </a:r>
          </a:p>
          <a:p>
            <a:pPr marL="1379538" indent="-1379538">
              <a:lnSpc>
                <a:spcPts val="4500"/>
              </a:lnSpc>
            </a:pPr>
            <a:r>
              <a:rPr lang="en-US" sz="2800" b="1" dirty="0" smtClean="0"/>
              <a:t>	&lt;frame src="table_columns_span.html"&gt;</a:t>
            </a:r>
          </a:p>
          <a:p>
            <a:pPr marL="1379538" indent="-1379538">
              <a:lnSpc>
                <a:spcPts val="4500"/>
              </a:lnSpc>
            </a:pPr>
            <a:r>
              <a:rPr lang="en-US" sz="2800" b="1" dirty="0" smtClean="0"/>
              <a:t>	&lt;frame src="table_row_span.html"&gt;</a:t>
            </a:r>
          </a:p>
          <a:p>
            <a:pPr marL="914400" indent="-914400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  <a:p>
            <a:pPr marL="465138" indent="-465138">
              <a:lnSpc>
                <a:spcPts val="4500"/>
              </a:lnSpc>
            </a:pPr>
            <a:r>
              <a:rPr lang="en-US" sz="2800" b="1" dirty="0" smtClean="0"/>
              <a:t>	&lt;/frameset&gt;</a:t>
            </a:r>
          </a:p>
          <a:p>
            <a:r>
              <a:rPr lang="en-US" sz="2800" b="1" dirty="0" smtClean="0"/>
              <a:t>&lt;/html&gt;</a:t>
            </a:r>
            <a:endParaRPr lang="ar-SA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8828</TotalTime>
  <Words>470</Words>
  <Application>Microsoft Office PowerPoint</Application>
  <PresentationFormat>On-screen Show (4:3)</PresentationFormat>
  <Paragraphs>130</Paragraphs>
  <Slides>12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</dc:creator>
  <cp:lastModifiedBy>HP</cp:lastModifiedBy>
  <cp:revision>273</cp:revision>
  <dcterms:created xsi:type="dcterms:W3CDTF">2020-01-06T11:33:07Z</dcterms:created>
  <dcterms:modified xsi:type="dcterms:W3CDTF">2021-05-31T09:05:24Z</dcterms:modified>
</cp:coreProperties>
</file>